
<file path=[Content_Types].xml><?xml version="1.0" encoding="utf-8"?>
<Types xmlns="http://schemas.openxmlformats.org/package/2006/content-types">
  <Default ContentType="image/jpeg" Extension="jpg"/>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c7718f843e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c7718f843e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c63a1aec62_0_7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c63a1aec62_0_7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c63a1aec62_0_9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c63a1aec62_0_9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c63a1aec62_0_9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c63a1aec62_0_9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c63a1aec62_0_9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c63a1aec62_0_9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c63a1aec62_0_9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c63a1aec62_0_9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c63a1aec62_0_9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c63a1aec62_0_9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c63a1aec62_0_10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c63a1aec62_0_10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c63a1aec62_0_10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c63a1aec62_0_10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c63a1aec62_0_10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c63a1aec62_0_10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c63a1aec62_0_10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c63a1aec62_0_10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c7718f843e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c7718f843e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c7616c0bc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c7616c0bc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c63a1aec62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c63a1aec62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c63a1aec6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c63a1aec6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gc63a1aec62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gc63a1aec62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c63a1aec62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c63a1aec62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c63a1aec62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c63a1aec62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c63a1aec62_0_7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c63a1aec62_0_7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c63a1aec62_0_5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c63a1aec62_0_5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c63a1aec62_0_9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c63a1aec62_0_9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7ADFDF">
            <a:alpha val="62360"/>
          </a:srgbClr>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1.png"/><Relationship Id="rId4" Type="http://schemas.openxmlformats.org/officeDocument/2006/relationships/hyperlink" Target="https://towardsdatascience.com/the-most-intuitive-and-easiest-guide-for-convolutional-neural-network-3607be47480"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png"/><Relationship Id="rId4" Type="http://schemas.openxmlformats.org/officeDocument/2006/relationships/hyperlink" Target="https://towardsdatascience.com/the-most-intuitive-and-easiest-guide-for-convolutional-neural-network-3607be47480"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3.png"/><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4.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0.gif"/><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4.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1.png"/><Relationship Id="rId4" Type="http://schemas.openxmlformats.org/officeDocument/2006/relationships/image" Target="../media/image29.png"/><Relationship Id="rId10" Type="http://schemas.openxmlformats.org/officeDocument/2006/relationships/image" Target="../media/image30.png"/><Relationship Id="rId9" Type="http://schemas.openxmlformats.org/officeDocument/2006/relationships/image" Target="../media/image24.png"/><Relationship Id="rId5" Type="http://schemas.openxmlformats.org/officeDocument/2006/relationships/image" Target="../media/image17.png"/><Relationship Id="rId6" Type="http://schemas.openxmlformats.org/officeDocument/2006/relationships/image" Target="../media/image27.png"/><Relationship Id="rId7" Type="http://schemas.openxmlformats.org/officeDocument/2006/relationships/image" Target="../media/image31.png"/><Relationship Id="rId8" Type="http://schemas.openxmlformats.org/officeDocument/2006/relationships/image" Target="../media/image2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6.png"/><Relationship Id="rId4" Type="http://schemas.openxmlformats.org/officeDocument/2006/relationships/image" Target="../media/image19.png"/><Relationship Id="rId5" Type="http://schemas.openxmlformats.org/officeDocument/2006/relationships/image" Target="../media/image28.png"/><Relationship Id="rId6" Type="http://schemas.openxmlformats.org/officeDocument/2006/relationships/image" Target="../media/image3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0.png"/><Relationship Id="rId4" Type="http://schemas.openxmlformats.org/officeDocument/2006/relationships/image" Target="../media/image3.gi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hyperlink" Target="https://www.ucg.org/members/united-news/god-of-the-hills-and-god-of-the-valleys" TargetMode="External"/><Relationship Id="rId4" Type="http://schemas.openxmlformats.org/officeDocument/2006/relationships/image" Target="../media/image3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4.png"/><Relationship Id="rId4" Type="http://schemas.openxmlformats.org/officeDocument/2006/relationships/hyperlink" Target="https://towardsdatascience.com/the-most-intuitive-and-easiest-guide-for-convolutional-neural-network-3607be47480" TargetMode="External"/><Relationship Id="rId5" Type="http://schemas.openxmlformats.org/officeDocument/2006/relationships/image" Target="../media/image8.gi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GB"/>
              <a:t>Using Machine Learning to Identify Non-thermal Filaments</a:t>
            </a:r>
            <a:endParaRPr/>
          </a:p>
        </p:txBody>
      </p:sp>
      <p:sp>
        <p:nvSpPr>
          <p:cNvPr id="55" name="Google Shape;55;p13"/>
          <p:cNvSpPr txBox="1"/>
          <p:nvPr>
            <p:ph idx="1" type="subTitle"/>
          </p:nvPr>
        </p:nvSpPr>
        <p:spPr>
          <a:xfrm>
            <a:off x="311700" y="2873375"/>
            <a:ext cx="8520600" cy="792600"/>
          </a:xfrm>
          <a:prstGeom prst="rect">
            <a:avLst/>
          </a:prstGeom>
        </p:spPr>
        <p:txBody>
          <a:bodyPr anchorCtr="0" anchor="t" bIns="91425" lIns="91425" spcFirstLastPara="1" rIns="91425" wrap="square" tIns="91425">
            <a:normAutofit fontScale="55000" lnSpcReduction="20000"/>
          </a:bodyPr>
          <a:lstStyle/>
          <a:p>
            <a:pPr indent="0" lvl="0" marL="0" rtl="0" algn="ctr">
              <a:spcBef>
                <a:spcPts val="0"/>
              </a:spcBef>
              <a:spcAft>
                <a:spcPts val="0"/>
              </a:spcAft>
              <a:buNone/>
            </a:pPr>
            <a:r>
              <a:rPr lang="en-GB"/>
              <a:t>By Sharif Khan-Bennett</a:t>
            </a:r>
            <a:endParaRPr/>
          </a:p>
          <a:p>
            <a:pPr indent="0" lvl="0" marL="0" rtl="0" algn="ctr">
              <a:spcBef>
                <a:spcPts val="0"/>
              </a:spcBef>
              <a:spcAft>
                <a:spcPts val="0"/>
              </a:spcAft>
              <a:buNone/>
            </a:pPr>
            <a:r>
              <a:rPr lang="en-GB"/>
              <a:t>1799796</a:t>
            </a:r>
            <a:endParaRPr/>
          </a:p>
          <a:p>
            <a:pPr indent="0" lvl="0" marL="0" rtl="0" algn="ctr">
              <a:spcBef>
                <a:spcPts val="0"/>
              </a:spcBef>
              <a:spcAft>
                <a:spcPts val="0"/>
              </a:spcAft>
              <a:buNone/>
            </a:pPr>
            <a:r>
              <a:rPr lang="en-GB"/>
              <a:t>Supervisor: Dr. Ian Stevens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22"/>
          <p:cNvSpPr txBox="1"/>
          <p:nvPr>
            <p:ph type="title"/>
          </p:nvPr>
        </p:nvSpPr>
        <p:spPr>
          <a:xfrm>
            <a:off x="311700" y="216425"/>
            <a:ext cx="4260300" cy="572700"/>
          </a:xfrm>
          <a:prstGeom prst="rect">
            <a:avLst/>
          </a:prstGeom>
        </p:spPr>
        <p:txBody>
          <a:bodyPr anchorCtr="0" anchor="t" bIns="91425" lIns="91425" spcFirstLastPara="1" rIns="91425" wrap="square" tIns="91425">
            <a:normAutofit/>
          </a:bodyPr>
          <a:lstStyle/>
          <a:p>
            <a:pPr indent="0" lvl="0" marL="0" marR="0" rtl="0" algn="l">
              <a:lnSpc>
                <a:spcPct val="115000"/>
              </a:lnSpc>
              <a:spcBef>
                <a:spcPts val="0"/>
              </a:spcBef>
              <a:spcAft>
                <a:spcPts val="1200"/>
              </a:spcAft>
              <a:buNone/>
            </a:pPr>
            <a:r>
              <a:rPr b="1" lang="en-GB" sz="1800">
                <a:solidFill>
                  <a:schemeClr val="dk2"/>
                </a:solidFill>
              </a:rPr>
              <a:t>Machine Learning: Feature maps</a:t>
            </a:r>
            <a:endParaRPr b="1" sz="1800">
              <a:solidFill>
                <a:schemeClr val="dk2"/>
              </a:solidFill>
            </a:endParaRPr>
          </a:p>
        </p:txBody>
      </p:sp>
      <p:pic>
        <p:nvPicPr>
          <p:cNvPr id="260" name="Google Shape;260;p22"/>
          <p:cNvPicPr preferRelativeResize="0"/>
          <p:nvPr/>
        </p:nvPicPr>
        <p:blipFill>
          <a:blip r:embed="rId3">
            <a:alphaModFix/>
          </a:blip>
          <a:stretch>
            <a:fillRect/>
          </a:stretch>
        </p:blipFill>
        <p:spPr>
          <a:xfrm>
            <a:off x="521563" y="789125"/>
            <a:ext cx="8100876" cy="3153876"/>
          </a:xfrm>
          <a:prstGeom prst="rect">
            <a:avLst/>
          </a:prstGeom>
          <a:noFill/>
          <a:ln>
            <a:noFill/>
          </a:ln>
        </p:spPr>
      </p:pic>
      <p:sp>
        <p:nvSpPr>
          <p:cNvPr id="261" name="Google Shape;261;p22"/>
          <p:cNvSpPr txBox="1"/>
          <p:nvPr/>
        </p:nvSpPr>
        <p:spPr>
          <a:xfrm>
            <a:off x="521575" y="4057550"/>
            <a:ext cx="81009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900"/>
              <a:t>Feature maps from the first convolutional layer of a CNN after training on the MNIST handwritten digits database</a:t>
            </a:r>
            <a:endParaRPr sz="900"/>
          </a:p>
          <a:p>
            <a:pPr indent="0" lvl="0" marL="0" rtl="0" algn="l">
              <a:spcBef>
                <a:spcPts val="0"/>
              </a:spcBef>
              <a:spcAft>
                <a:spcPts val="0"/>
              </a:spcAft>
              <a:buNone/>
            </a:pPr>
            <a:r>
              <a:rPr lang="en-GB" sz="900"/>
              <a:t>Keiron O’Shea, Ryan Nash, 2015, An Introduction to Convolutional Neural Networks </a:t>
            </a:r>
            <a:endParaRPr sz="9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23"/>
          <p:cNvSpPr txBox="1"/>
          <p:nvPr>
            <p:ph type="title"/>
          </p:nvPr>
        </p:nvSpPr>
        <p:spPr>
          <a:xfrm>
            <a:off x="311700" y="216425"/>
            <a:ext cx="5055000" cy="572700"/>
          </a:xfrm>
          <a:prstGeom prst="rect">
            <a:avLst/>
          </a:prstGeom>
        </p:spPr>
        <p:txBody>
          <a:bodyPr anchorCtr="0" anchor="t" bIns="91425" lIns="91425" spcFirstLastPara="1" rIns="91425" wrap="square" tIns="91425">
            <a:normAutofit/>
          </a:bodyPr>
          <a:lstStyle/>
          <a:p>
            <a:pPr indent="0" lvl="0" marL="0" marR="0" rtl="0" algn="l">
              <a:lnSpc>
                <a:spcPct val="115000"/>
              </a:lnSpc>
              <a:spcBef>
                <a:spcPts val="0"/>
              </a:spcBef>
              <a:spcAft>
                <a:spcPts val="1200"/>
              </a:spcAft>
              <a:buNone/>
            </a:pPr>
            <a:r>
              <a:rPr b="1" lang="en-GB" sz="1800">
                <a:solidFill>
                  <a:schemeClr val="dk2"/>
                </a:solidFill>
              </a:rPr>
              <a:t>Machine Learning: Pooling</a:t>
            </a:r>
            <a:endParaRPr b="1" sz="1800">
              <a:solidFill>
                <a:schemeClr val="dk2"/>
              </a:solidFill>
            </a:endParaRPr>
          </a:p>
        </p:txBody>
      </p:sp>
      <p:sp>
        <p:nvSpPr>
          <p:cNvPr id="267" name="Google Shape;267;p23"/>
          <p:cNvSpPr txBox="1"/>
          <p:nvPr>
            <p:ph idx="1" type="body"/>
          </p:nvPr>
        </p:nvSpPr>
        <p:spPr>
          <a:xfrm>
            <a:off x="311700" y="1657950"/>
            <a:ext cx="4260300" cy="18276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GB"/>
              <a:t>Pooling reduces the </a:t>
            </a:r>
            <a:r>
              <a:rPr lang="en-GB"/>
              <a:t>amount</a:t>
            </a:r>
            <a:r>
              <a:rPr lang="en-GB"/>
              <a:t> of data whilst retaining the important features.</a:t>
            </a:r>
            <a:endParaRPr b="1" sz="1100" u="sng">
              <a:solidFill>
                <a:schemeClr val="dk1"/>
              </a:solidFill>
            </a:endParaRPr>
          </a:p>
          <a:p>
            <a:pPr indent="-342900" lvl="0" marL="457200" rtl="0" algn="l">
              <a:spcBef>
                <a:spcPts val="0"/>
              </a:spcBef>
              <a:spcAft>
                <a:spcPts val="0"/>
              </a:spcAft>
              <a:buSzPts val="1800"/>
              <a:buChar char="●"/>
            </a:pPr>
            <a:r>
              <a:rPr lang="en-GB"/>
              <a:t>Improves computation time.</a:t>
            </a:r>
            <a:endParaRPr/>
          </a:p>
          <a:p>
            <a:pPr indent="-342900" lvl="0" marL="457200" rtl="0" algn="l">
              <a:spcBef>
                <a:spcPts val="0"/>
              </a:spcBef>
              <a:spcAft>
                <a:spcPts val="0"/>
              </a:spcAft>
              <a:buSzPts val="1800"/>
              <a:buChar char="●"/>
            </a:pPr>
            <a:r>
              <a:rPr lang="en-GB"/>
              <a:t>Mitigates overfitting.</a:t>
            </a:r>
            <a:endParaRPr/>
          </a:p>
        </p:txBody>
      </p:sp>
      <p:pic>
        <p:nvPicPr>
          <p:cNvPr id="268" name="Google Shape;268;p23"/>
          <p:cNvPicPr preferRelativeResize="0"/>
          <p:nvPr/>
        </p:nvPicPr>
        <p:blipFill rotWithShape="1">
          <a:blip r:embed="rId3">
            <a:alphaModFix/>
          </a:blip>
          <a:srcRect b="0" l="54435" r="0" t="0"/>
          <a:stretch/>
        </p:blipFill>
        <p:spPr>
          <a:xfrm>
            <a:off x="5212601" y="2721025"/>
            <a:ext cx="2612575" cy="1257300"/>
          </a:xfrm>
          <a:prstGeom prst="rect">
            <a:avLst/>
          </a:prstGeom>
          <a:noFill/>
          <a:ln>
            <a:noFill/>
          </a:ln>
        </p:spPr>
      </p:pic>
      <p:sp>
        <p:nvSpPr>
          <p:cNvPr id="269" name="Google Shape;269;p23"/>
          <p:cNvSpPr txBox="1"/>
          <p:nvPr/>
        </p:nvSpPr>
        <p:spPr>
          <a:xfrm>
            <a:off x="4495800" y="4250700"/>
            <a:ext cx="3797100" cy="515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GB" sz="1000">
                <a:uFill>
                  <a:noFill/>
                </a:uFill>
                <a:hlinkClick r:id="rId4"/>
              </a:rPr>
              <a:t>https://towardsdatascience.com/the-most-intuitive-and-easiest-guide-for-convolutional-neural-network-3607be47480</a:t>
            </a:r>
            <a:endParaRPr sz="1000"/>
          </a:p>
        </p:txBody>
      </p:sp>
      <p:pic>
        <p:nvPicPr>
          <p:cNvPr id="270" name="Google Shape;270;p23"/>
          <p:cNvPicPr preferRelativeResize="0"/>
          <p:nvPr/>
        </p:nvPicPr>
        <p:blipFill rotWithShape="1">
          <a:blip r:embed="rId3">
            <a:alphaModFix/>
          </a:blip>
          <a:srcRect b="0" l="0" r="54777" t="0"/>
          <a:stretch/>
        </p:blipFill>
        <p:spPr>
          <a:xfrm>
            <a:off x="5212600" y="1077050"/>
            <a:ext cx="2612575" cy="12573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24"/>
          <p:cNvSpPr txBox="1"/>
          <p:nvPr>
            <p:ph type="title"/>
          </p:nvPr>
        </p:nvSpPr>
        <p:spPr>
          <a:xfrm>
            <a:off x="311700" y="216425"/>
            <a:ext cx="4745400" cy="572700"/>
          </a:xfrm>
          <a:prstGeom prst="rect">
            <a:avLst/>
          </a:prstGeom>
        </p:spPr>
        <p:txBody>
          <a:bodyPr anchorCtr="0" anchor="t" bIns="91425" lIns="91425" spcFirstLastPara="1" rIns="91425" wrap="square" tIns="91425">
            <a:normAutofit/>
          </a:bodyPr>
          <a:lstStyle/>
          <a:p>
            <a:pPr indent="0" lvl="0" marL="0" marR="0" rtl="0" algn="l">
              <a:lnSpc>
                <a:spcPct val="115000"/>
              </a:lnSpc>
              <a:spcBef>
                <a:spcPts val="0"/>
              </a:spcBef>
              <a:spcAft>
                <a:spcPts val="1200"/>
              </a:spcAft>
              <a:buNone/>
            </a:pPr>
            <a:r>
              <a:rPr b="1" lang="en-GB" sz="1800">
                <a:solidFill>
                  <a:schemeClr val="dk2"/>
                </a:solidFill>
              </a:rPr>
              <a:t>Machine Learning: Image Classification</a:t>
            </a:r>
            <a:endParaRPr b="1" sz="1800">
              <a:solidFill>
                <a:schemeClr val="dk2"/>
              </a:solidFill>
            </a:endParaRPr>
          </a:p>
        </p:txBody>
      </p:sp>
      <p:sp>
        <p:nvSpPr>
          <p:cNvPr id="276" name="Google Shape;276;p24"/>
          <p:cNvSpPr txBox="1"/>
          <p:nvPr>
            <p:ph idx="1" type="body"/>
          </p:nvPr>
        </p:nvSpPr>
        <p:spPr>
          <a:xfrm>
            <a:off x="235500" y="1539600"/>
            <a:ext cx="4260300" cy="20643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GB"/>
              <a:t>Flattening layer converts the data into a 1D array called a feature vector.</a:t>
            </a:r>
            <a:endParaRPr b="1" sz="1100" u="sng">
              <a:solidFill>
                <a:schemeClr val="dk1"/>
              </a:solidFill>
            </a:endParaRPr>
          </a:p>
          <a:p>
            <a:pPr indent="-342900" lvl="0" marL="457200" rtl="0" algn="l">
              <a:spcBef>
                <a:spcPts val="0"/>
              </a:spcBef>
              <a:spcAft>
                <a:spcPts val="0"/>
              </a:spcAft>
              <a:buSzPts val="1800"/>
              <a:buChar char="●"/>
            </a:pPr>
            <a:r>
              <a:rPr lang="en-GB"/>
              <a:t>This vector is then fed into a fully connected (dense) layer.</a:t>
            </a:r>
            <a:endParaRPr/>
          </a:p>
          <a:p>
            <a:pPr indent="-342900" lvl="0" marL="457200" rtl="0" algn="l">
              <a:spcBef>
                <a:spcPts val="0"/>
              </a:spcBef>
              <a:spcAft>
                <a:spcPts val="0"/>
              </a:spcAft>
              <a:buSzPts val="1800"/>
              <a:buChar char="●"/>
            </a:pPr>
            <a:r>
              <a:rPr lang="en-GB"/>
              <a:t>Finally, into an activation function.</a:t>
            </a:r>
            <a:endParaRPr/>
          </a:p>
        </p:txBody>
      </p:sp>
      <p:pic>
        <p:nvPicPr>
          <p:cNvPr id="277" name="Google Shape;277;p24"/>
          <p:cNvPicPr preferRelativeResize="0"/>
          <p:nvPr/>
        </p:nvPicPr>
        <p:blipFill>
          <a:blip r:embed="rId3">
            <a:alphaModFix/>
          </a:blip>
          <a:stretch>
            <a:fillRect/>
          </a:stretch>
        </p:blipFill>
        <p:spPr>
          <a:xfrm>
            <a:off x="4572000" y="1442613"/>
            <a:ext cx="4343400" cy="2258279"/>
          </a:xfrm>
          <a:prstGeom prst="rect">
            <a:avLst/>
          </a:prstGeom>
          <a:noFill/>
          <a:ln>
            <a:noFill/>
          </a:ln>
        </p:spPr>
      </p:pic>
      <p:sp>
        <p:nvSpPr>
          <p:cNvPr id="278" name="Google Shape;278;p24"/>
          <p:cNvSpPr txBox="1"/>
          <p:nvPr/>
        </p:nvSpPr>
        <p:spPr>
          <a:xfrm>
            <a:off x="4845150" y="3806450"/>
            <a:ext cx="3797100" cy="482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GB" sz="900">
                <a:uFill>
                  <a:noFill/>
                </a:uFill>
                <a:hlinkClick r:id="rId4"/>
              </a:rPr>
              <a:t>https://towardsdatascience.com/the-most-intuitive-and-easiest-guide-for-convolutional-neural-network-3607be47480</a:t>
            </a:r>
            <a:endParaRPr sz="9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25"/>
          <p:cNvSpPr txBox="1"/>
          <p:nvPr>
            <p:ph type="title"/>
          </p:nvPr>
        </p:nvSpPr>
        <p:spPr>
          <a:xfrm>
            <a:off x="311700" y="216425"/>
            <a:ext cx="4745400" cy="572700"/>
          </a:xfrm>
          <a:prstGeom prst="rect">
            <a:avLst/>
          </a:prstGeom>
        </p:spPr>
        <p:txBody>
          <a:bodyPr anchorCtr="0" anchor="t" bIns="91425" lIns="91425" spcFirstLastPara="1" rIns="91425" wrap="square" tIns="91425">
            <a:normAutofit/>
          </a:bodyPr>
          <a:lstStyle/>
          <a:p>
            <a:pPr indent="0" lvl="0" marL="0" marR="0" rtl="0" algn="l">
              <a:lnSpc>
                <a:spcPct val="115000"/>
              </a:lnSpc>
              <a:spcBef>
                <a:spcPts val="0"/>
              </a:spcBef>
              <a:spcAft>
                <a:spcPts val="1200"/>
              </a:spcAft>
              <a:buNone/>
            </a:pPr>
            <a:r>
              <a:rPr b="1" lang="en-GB" sz="1800">
                <a:solidFill>
                  <a:schemeClr val="dk2"/>
                </a:solidFill>
              </a:rPr>
              <a:t>Machine Learning: CNN Model Summary</a:t>
            </a:r>
            <a:endParaRPr b="1" sz="1800">
              <a:solidFill>
                <a:schemeClr val="dk2"/>
              </a:solidFill>
            </a:endParaRPr>
          </a:p>
        </p:txBody>
      </p:sp>
      <p:pic>
        <p:nvPicPr>
          <p:cNvPr id="284" name="Google Shape;284;p25"/>
          <p:cNvPicPr preferRelativeResize="0"/>
          <p:nvPr/>
        </p:nvPicPr>
        <p:blipFill>
          <a:blip r:embed="rId3">
            <a:alphaModFix/>
          </a:blip>
          <a:stretch>
            <a:fillRect/>
          </a:stretch>
        </p:blipFill>
        <p:spPr>
          <a:xfrm>
            <a:off x="1459425" y="1078287"/>
            <a:ext cx="6225151" cy="298692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26"/>
          <p:cNvSpPr txBox="1"/>
          <p:nvPr/>
        </p:nvSpPr>
        <p:spPr>
          <a:xfrm>
            <a:off x="4506700" y="4087150"/>
            <a:ext cx="4403100" cy="559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en-GB" sz="900">
                <a:solidFill>
                  <a:schemeClr val="dk1"/>
                </a:solidFill>
              </a:rPr>
              <a:t>Creswell, A et al, 2018, </a:t>
            </a:r>
            <a:r>
              <a:rPr lang="en-GB" sz="900">
                <a:solidFill>
                  <a:schemeClr val="dk1"/>
                </a:solidFill>
              </a:rPr>
              <a:t>Generative Adversarial Networks</a:t>
            </a:r>
            <a:endParaRPr sz="900">
              <a:solidFill>
                <a:schemeClr val="dk1"/>
              </a:solidFill>
            </a:endParaRPr>
          </a:p>
          <a:p>
            <a:pPr indent="0" lvl="0" marL="0" rtl="0" algn="l">
              <a:spcBef>
                <a:spcPts val="0"/>
              </a:spcBef>
              <a:spcAft>
                <a:spcPts val="0"/>
              </a:spcAft>
              <a:buNone/>
            </a:pPr>
            <a:r>
              <a:t/>
            </a:r>
            <a:endParaRPr/>
          </a:p>
        </p:txBody>
      </p:sp>
      <p:sp>
        <p:nvSpPr>
          <p:cNvPr id="290" name="Google Shape;290;p26"/>
          <p:cNvSpPr txBox="1"/>
          <p:nvPr>
            <p:ph type="title"/>
          </p:nvPr>
        </p:nvSpPr>
        <p:spPr>
          <a:xfrm>
            <a:off x="311700" y="216425"/>
            <a:ext cx="4745400" cy="572700"/>
          </a:xfrm>
          <a:prstGeom prst="rect">
            <a:avLst/>
          </a:prstGeom>
        </p:spPr>
        <p:txBody>
          <a:bodyPr anchorCtr="0" anchor="t" bIns="91425" lIns="91425" spcFirstLastPara="1" rIns="91425" wrap="square" tIns="91425">
            <a:normAutofit/>
          </a:bodyPr>
          <a:lstStyle/>
          <a:p>
            <a:pPr indent="0" lvl="0" marL="0" marR="0" rtl="0" algn="l">
              <a:lnSpc>
                <a:spcPct val="115000"/>
              </a:lnSpc>
              <a:spcBef>
                <a:spcPts val="0"/>
              </a:spcBef>
              <a:spcAft>
                <a:spcPts val="1200"/>
              </a:spcAft>
              <a:buNone/>
            </a:pPr>
            <a:r>
              <a:rPr b="1" lang="en-GB" sz="1800">
                <a:solidFill>
                  <a:schemeClr val="dk2"/>
                </a:solidFill>
              </a:rPr>
              <a:t>Machine Learning: Model DCGANs</a:t>
            </a:r>
            <a:endParaRPr b="1" sz="1800">
              <a:solidFill>
                <a:schemeClr val="dk2"/>
              </a:solidFill>
            </a:endParaRPr>
          </a:p>
        </p:txBody>
      </p:sp>
      <p:pic>
        <p:nvPicPr>
          <p:cNvPr id="291" name="Google Shape;291;p26"/>
          <p:cNvPicPr preferRelativeResize="0"/>
          <p:nvPr/>
        </p:nvPicPr>
        <p:blipFill rotWithShape="1">
          <a:blip r:embed="rId3">
            <a:alphaModFix/>
          </a:blip>
          <a:srcRect b="15182" l="11059" r="10949" t="7160"/>
          <a:stretch/>
        </p:blipFill>
        <p:spPr>
          <a:xfrm>
            <a:off x="4472175" y="1332775"/>
            <a:ext cx="4472175" cy="2603500"/>
          </a:xfrm>
          <a:prstGeom prst="rect">
            <a:avLst/>
          </a:prstGeom>
          <a:noFill/>
          <a:ln>
            <a:noFill/>
          </a:ln>
        </p:spPr>
      </p:pic>
      <p:sp>
        <p:nvSpPr>
          <p:cNvPr id="292" name="Google Shape;292;p26"/>
          <p:cNvSpPr txBox="1"/>
          <p:nvPr>
            <p:ph idx="1" type="body"/>
          </p:nvPr>
        </p:nvSpPr>
        <p:spPr>
          <a:xfrm>
            <a:off x="235500" y="1000400"/>
            <a:ext cx="4260300" cy="38295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GB"/>
              <a:t>Unsupervised learning.</a:t>
            </a:r>
            <a:endParaRPr/>
          </a:p>
          <a:p>
            <a:pPr indent="-342900" lvl="0" marL="457200" rtl="0" algn="l">
              <a:spcBef>
                <a:spcPts val="0"/>
              </a:spcBef>
              <a:spcAft>
                <a:spcPts val="0"/>
              </a:spcAft>
              <a:buSzPts val="1800"/>
              <a:buChar char="●"/>
            </a:pPr>
            <a:r>
              <a:rPr lang="en-GB"/>
              <a:t>Allows for a more diverse data augmentation.</a:t>
            </a:r>
            <a:endParaRPr/>
          </a:p>
          <a:p>
            <a:pPr indent="-342900" lvl="0" marL="457200" rtl="0" algn="l">
              <a:spcBef>
                <a:spcPts val="0"/>
              </a:spcBef>
              <a:spcAft>
                <a:spcPts val="0"/>
              </a:spcAft>
              <a:buSzPts val="1800"/>
              <a:buChar char="●"/>
            </a:pPr>
            <a:r>
              <a:rPr lang="en-GB"/>
              <a:t>Two networks are simultaneously trained.</a:t>
            </a:r>
            <a:endParaRPr/>
          </a:p>
          <a:p>
            <a:pPr indent="-342900" lvl="0" marL="457200" rtl="0" algn="l">
              <a:spcBef>
                <a:spcPts val="0"/>
              </a:spcBef>
              <a:spcAft>
                <a:spcPts val="0"/>
              </a:spcAft>
              <a:buSzPts val="1800"/>
              <a:buChar char="●"/>
            </a:pPr>
            <a:r>
              <a:rPr lang="en-GB"/>
              <a:t>The generator learns only from the output of the discriminator and aims to fool it.</a:t>
            </a:r>
            <a:endParaRPr/>
          </a:p>
          <a:p>
            <a:pPr indent="-342900" lvl="0" marL="457200" rtl="0" algn="l">
              <a:spcBef>
                <a:spcPts val="0"/>
              </a:spcBef>
              <a:spcAft>
                <a:spcPts val="0"/>
              </a:spcAft>
              <a:buSzPts val="1800"/>
              <a:buChar char="●"/>
            </a:pPr>
            <a:r>
              <a:rPr lang="en-GB"/>
              <a:t>The discriminator aims to identify fake images from real images.</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27"/>
          <p:cNvSpPr txBox="1"/>
          <p:nvPr>
            <p:ph type="title"/>
          </p:nvPr>
        </p:nvSpPr>
        <p:spPr>
          <a:xfrm>
            <a:off x="311700" y="216425"/>
            <a:ext cx="4745400" cy="572700"/>
          </a:xfrm>
          <a:prstGeom prst="rect">
            <a:avLst/>
          </a:prstGeom>
        </p:spPr>
        <p:txBody>
          <a:bodyPr anchorCtr="0" anchor="t" bIns="91425" lIns="91425" spcFirstLastPara="1" rIns="91425" wrap="square" tIns="91425">
            <a:normAutofit fontScale="90000"/>
          </a:bodyPr>
          <a:lstStyle/>
          <a:p>
            <a:pPr indent="0" lvl="0" marL="0" marR="0" rtl="0" algn="l">
              <a:lnSpc>
                <a:spcPct val="115000"/>
              </a:lnSpc>
              <a:spcBef>
                <a:spcPts val="0"/>
              </a:spcBef>
              <a:spcAft>
                <a:spcPts val="1200"/>
              </a:spcAft>
              <a:buNone/>
            </a:pPr>
            <a:r>
              <a:rPr b="1" lang="en-GB" sz="1800">
                <a:solidFill>
                  <a:schemeClr val="dk2"/>
                </a:solidFill>
              </a:rPr>
              <a:t>Machine Learning: DCGAN Model Summary</a:t>
            </a:r>
            <a:endParaRPr b="1" sz="1800">
              <a:solidFill>
                <a:schemeClr val="dk2"/>
              </a:solidFill>
            </a:endParaRPr>
          </a:p>
        </p:txBody>
      </p:sp>
      <p:pic>
        <p:nvPicPr>
          <p:cNvPr id="298" name="Google Shape;298;p27"/>
          <p:cNvPicPr preferRelativeResize="0"/>
          <p:nvPr/>
        </p:nvPicPr>
        <p:blipFill>
          <a:blip r:embed="rId3">
            <a:alphaModFix/>
          </a:blip>
          <a:stretch>
            <a:fillRect/>
          </a:stretch>
        </p:blipFill>
        <p:spPr>
          <a:xfrm>
            <a:off x="863225" y="1305613"/>
            <a:ext cx="3164726" cy="2532274"/>
          </a:xfrm>
          <a:prstGeom prst="rect">
            <a:avLst/>
          </a:prstGeom>
          <a:noFill/>
          <a:ln>
            <a:noFill/>
          </a:ln>
        </p:spPr>
      </p:pic>
      <p:pic>
        <p:nvPicPr>
          <p:cNvPr id="299" name="Google Shape;299;p27"/>
          <p:cNvPicPr preferRelativeResize="0"/>
          <p:nvPr/>
        </p:nvPicPr>
        <p:blipFill>
          <a:blip r:embed="rId4">
            <a:alphaModFix/>
          </a:blip>
          <a:stretch>
            <a:fillRect/>
          </a:stretch>
        </p:blipFill>
        <p:spPr>
          <a:xfrm>
            <a:off x="5057100" y="966938"/>
            <a:ext cx="3164724" cy="3209611"/>
          </a:xfrm>
          <a:prstGeom prst="rect">
            <a:avLst/>
          </a:prstGeom>
          <a:noFill/>
          <a:ln>
            <a:noFill/>
          </a:ln>
        </p:spPr>
      </p:pic>
      <p:sp>
        <p:nvSpPr>
          <p:cNvPr id="300" name="Google Shape;300;p27"/>
          <p:cNvSpPr txBox="1"/>
          <p:nvPr/>
        </p:nvSpPr>
        <p:spPr>
          <a:xfrm>
            <a:off x="1512588" y="4438000"/>
            <a:ext cx="1866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Discriminator model</a:t>
            </a:r>
            <a:endParaRPr/>
          </a:p>
        </p:txBody>
      </p:sp>
      <p:sp>
        <p:nvSpPr>
          <p:cNvPr id="301" name="Google Shape;301;p27"/>
          <p:cNvSpPr txBox="1"/>
          <p:nvPr/>
        </p:nvSpPr>
        <p:spPr>
          <a:xfrm>
            <a:off x="5706450" y="4438000"/>
            <a:ext cx="1866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Generato</a:t>
            </a:r>
            <a:r>
              <a:rPr lang="en-GB"/>
              <a:t>r model</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28"/>
          <p:cNvSpPr txBox="1"/>
          <p:nvPr>
            <p:ph type="title"/>
          </p:nvPr>
        </p:nvSpPr>
        <p:spPr>
          <a:xfrm>
            <a:off x="311700" y="216425"/>
            <a:ext cx="4745400" cy="572700"/>
          </a:xfrm>
          <a:prstGeom prst="rect">
            <a:avLst/>
          </a:prstGeom>
        </p:spPr>
        <p:txBody>
          <a:bodyPr anchorCtr="0" anchor="t" bIns="91425" lIns="91425" spcFirstLastPara="1" rIns="91425" wrap="square" tIns="91425">
            <a:normAutofit/>
          </a:bodyPr>
          <a:lstStyle/>
          <a:p>
            <a:pPr indent="0" lvl="0" marL="0" marR="0" rtl="0" algn="l">
              <a:lnSpc>
                <a:spcPct val="115000"/>
              </a:lnSpc>
              <a:spcBef>
                <a:spcPts val="0"/>
              </a:spcBef>
              <a:spcAft>
                <a:spcPts val="1200"/>
              </a:spcAft>
              <a:buNone/>
            </a:pPr>
            <a:r>
              <a:rPr b="1" lang="en-GB" sz="1800">
                <a:solidFill>
                  <a:schemeClr val="dk2"/>
                </a:solidFill>
              </a:rPr>
              <a:t>Non-thermal Filaments</a:t>
            </a:r>
            <a:endParaRPr b="1" sz="1800">
              <a:solidFill>
                <a:schemeClr val="dk2"/>
              </a:solidFill>
            </a:endParaRPr>
          </a:p>
        </p:txBody>
      </p:sp>
      <p:pic>
        <p:nvPicPr>
          <p:cNvPr id="307" name="Google Shape;307;p28"/>
          <p:cNvPicPr preferRelativeResize="0"/>
          <p:nvPr/>
        </p:nvPicPr>
        <p:blipFill>
          <a:blip r:embed="rId3">
            <a:alphaModFix/>
          </a:blip>
          <a:stretch>
            <a:fillRect/>
          </a:stretch>
        </p:blipFill>
        <p:spPr>
          <a:xfrm>
            <a:off x="965596" y="970488"/>
            <a:ext cx="7212796" cy="350732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29"/>
          <p:cNvSpPr txBox="1"/>
          <p:nvPr>
            <p:ph type="title"/>
          </p:nvPr>
        </p:nvSpPr>
        <p:spPr>
          <a:xfrm>
            <a:off x="311700" y="216425"/>
            <a:ext cx="4745400" cy="572700"/>
          </a:xfrm>
          <a:prstGeom prst="rect">
            <a:avLst/>
          </a:prstGeom>
        </p:spPr>
        <p:txBody>
          <a:bodyPr anchorCtr="0" anchor="t" bIns="91425" lIns="91425" spcFirstLastPara="1" rIns="91425" wrap="square" tIns="91425">
            <a:normAutofit/>
          </a:bodyPr>
          <a:lstStyle/>
          <a:p>
            <a:pPr indent="0" lvl="0" marL="0" marR="0" rtl="0" algn="l">
              <a:lnSpc>
                <a:spcPct val="115000"/>
              </a:lnSpc>
              <a:spcBef>
                <a:spcPts val="0"/>
              </a:spcBef>
              <a:spcAft>
                <a:spcPts val="1200"/>
              </a:spcAft>
              <a:buNone/>
            </a:pPr>
            <a:r>
              <a:rPr b="1" lang="en-GB" sz="1800">
                <a:solidFill>
                  <a:schemeClr val="dk2"/>
                </a:solidFill>
              </a:rPr>
              <a:t>Preliminary Results - Real Filaments</a:t>
            </a:r>
            <a:endParaRPr b="1" sz="1800">
              <a:solidFill>
                <a:schemeClr val="dk2"/>
              </a:solidFill>
            </a:endParaRPr>
          </a:p>
        </p:txBody>
      </p:sp>
      <p:pic>
        <p:nvPicPr>
          <p:cNvPr id="313" name="Google Shape;313;p29"/>
          <p:cNvPicPr preferRelativeResize="0"/>
          <p:nvPr/>
        </p:nvPicPr>
        <p:blipFill>
          <a:blip r:embed="rId3">
            <a:alphaModFix/>
          </a:blip>
          <a:stretch>
            <a:fillRect/>
          </a:stretch>
        </p:blipFill>
        <p:spPr>
          <a:xfrm>
            <a:off x="1437338" y="789113"/>
            <a:ext cx="6269322" cy="404957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30"/>
          <p:cNvSpPr txBox="1"/>
          <p:nvPr>
            <p:ph type="title"/>
          </p:nvPr>
        </p:nvSpPr>
        <p:spPr>
          <a:xfrm>
            <a:off x="311700" y="216425"/>
            <a:ext cx="4745400" cy="572700"/>
          </a:xfrm>
          <a:prstGeom prst="rect">
            <a:avLst/>
          </a:prstGeom>
        </p:spPr>
        <p:txBody>
          <a:bodyPr anchorCtr="0" anchor="t" bIns="91425" lIns="91425" spcFirstLastPara="1" rIns="91425" wrap="square" tIns="91425">
            <a:normAutofit/>
          </a:bodyPr>
          <a:lstStyle/>
          <a:p>
            <a:pPr indent="0" lvl="0" marL="0" marR="0" rtl="0" algn="l">
              <a:lnSpc>
                <a:spcPct val="115000"/>
              </a:lnSpc>
              <a:spcBef>
                <a:spcPts val="0"/>
              </a:spcBef>
              <a:spcAft>
                <a:spcPts val="1200"/>
              </a:spcAft>
              <a:buNone/>
            </a:pPr>
            <a:r>
              <a:rPr b="1" lang="en-GB" sz="1800">
                <a:solidFill>
                  <a:schemeClr val="dk2"/>
                </a:solidFill>
              </a:rPr>
              <a:t>Preliminary Results - Synthetic Filaments</a:t>
            </a:r>
            <a:endParaRPr b="1" sz="1800">
              <a:solidFill>
                <a:schemeClr val="dk2"/>
              </a:solidFill>
            </a:endParaRPr>
          </a:p>
        </p:txBody>
      </p:sp>
      <p:pic>
        <p:nvPicPr>
          <p:cNvPr id="319" name="Google Shape;319;p30"/>
          <p:cNvPicPr preferRelativeResize="0"/>
          <p:nvPr/>
        </p:nvPicPr>
        <p:blipFill>
          <a:blip r:embed="rId3">
            <a:alphaModFix/>
          </a:blip>
          <a:stretch>
            <a:fillRect/>
          </a:stretch>
        </p:blipFill>
        <p:spPr>
          <a:xfrm>
            <a:off x="1438200" y="974225"/>
            <a:ext cx="6267599" cy="319503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31"/>
          <p:cNvSpPr txBox="1"/>
          <p:nvPr>
            <p:ph type="title"/>
          </p:nvPr>
        </p:nvSpPr>
        <p:spPr>
          <a:xfrm>
            <a:off x="311700" y="216425"/>
            <a:ext cx="5088600" cy="572700"/>
          </a:xfrm>
          <a:prstGeom prst="rect">
            <a:avLst/>
          </a:prstGeom>
        </p:spPr>
        <p:txBody>
          <a:bodyPr anchorCtr="0" anchor="t" bIns="91425" lIns="91425" spcFirstLastPara="1" rIns="91425" wrap="square" tIns="91425">
            <a:normAutofit/>
          </a:bodyPr>
          <a:lstStyle/>
          <a:p>
            <a:pPr indent="0" lvl="0" marL="0" marR="0" rtl="0" algn="l">
              <a:lnSpc>
                <a:spcPct val="115000"/>
              </a:lnSpc>
              <a:spcBef>
                <a:spcPts val="0"/>
              </a:spcBef>
              <a:spcAft>
                <a:spcPts val="1200"/>
              </a:spcAft>
              <a:buNone/>
            </a:pPr>
            <a:r>
              <a:rPr b="1" lang="en-GB" sz="1800">
                <a:solidFill>
                  <a:schemeClr val="dk2"/>
                </a:solidFill>
              </a:rPr>
              <a:t>Preliminary Results - Generated Filaments</a:t>
            </a:r>
            <a:endParaRPr b="1" sz="1800">
              <a:solidFill>
                <a:schemeClr val="dk2"/>
              </a:solidFill>
            </a:endParaRPr>
          </a:p>
        </p:txBody>
      </p:sp>
      <p:pic>
        <p:nvPicPr>
          <p:cNvPr id="325" name="Google Shape;325;p31"/>
          <p:cNvPicPr preferRelativeResize="0"/>
          <p:nvPr/>
        </p:nvPicPr>
        <p:blipFill>
          <a:blip r:embed="rId3">
            <a:alphaModFix/>
          </a:blip>
          <a:stretch>
            <a:fillRect/>
          </a:stretch>
        </p:blipFill>
        <p:spPr>
          <a:xfrm>
            <a:off x="1524650" y="1200150"/>
            <a:ext cx="2743200" cy="2743200"/>
          </a:xfrm>
          <a:prstGeom prst="rect">
            <a:avLst/>
          </a:prstGeom>
          <a:noFill/>
          <a:ln>
            <a:noFill/>
          </a:ln>
        </p:spPr>
      </p:pic>
      <p:pic>
        <p:nvPicPr>
          <p:cNvPr id="326" name="Google Shape;326;p31"/>
          <p:cNvPicPr preferRelativeResize="0"/>
          <p:nvPr/>
        </p:nvPicPr>
        <p:blipFill>
          <a:blip r:embed="rId4">
            <a:alphaModFix/>
          </a:blip>
          <a:stretch>
            <a:fillRect/>
          </a:stretch>
        </p:blipFill>
        <p:spPr>
          <a:xfrm>
            <a:off x="4965900" y="1200150"/>
            <a:ext cx="2743200" cy="27432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Overview</a:t>
            </a:r>
            <a:endParaRPr/>
          </a:p>
        </p:txBody>
      </p:sp>
      <p:sp>
        <p:nvSpPr>
          <p:cNvPr id="61" name="Google Shape;61;p1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GB"/>
              <a:t>Next-Generation Radio Astronomy</a:t>
            </a:r>
            <a:endParaRPr/>
          </a:p>
          <a:p>
            <a:pPr indent="-342900" lvl="0" marL="457200" rtl="0" algn="l">
              <a:spcBef>
                <a:spcPts val="0"/>
              </a:spcBef>
              <a:spcAft>
                <a:spcPts val="0"/>
              </a:spcAft>
              <a:buSzPts val="1800"/>
              <a:buChar char="●"/>
            </a:pPr>
            <a:r>
              <a:rPr lang="en-GB"/>
              <a:t>Machine Learning</a:t>
            </a:r>
            <a:endParaRPr/>
          </a:p>
          <a:p>
            <a:pPr indent="-317500" lvl="1" marL="914400" rtl="0" algn="l">
              <a:spcBef>
                <a:spcPts val="0"/>
              </a:spcBef>
              <a:spcAft>
                <a:spcPts val="0"/>
              </a:spcAft>
              <a:buSzPts val="1400"/>
              <a:buChar char="○"/>
            </a:pPr>
            <a:r>
              <a:rPr lang="en-GB"/>
              <a:t>Convolutional Neural Nets (CNNs)</a:t>
            </a:r>
            <a:endParaRPr/>
          </a:p>
          <a:p>
            <a:pPr indent="-317500" lvl="2" marL="1371600" rtl="0" algn="l">
              <a:spcBef>
                <a:spcPts val="0"/>
              </a:spcBef>
              <a:spcAft>
                <a:spcPts val="0"/>
              </a:spcAft>
              <a:buSzPts val="1400"/>
              <a:buChar char="■"/>
            </a:pPr>
            <a:r>
              <a:rPr lang="en-GB"/>
              <a:t>Classification</a:t>
            </a:r>
            <a:endParaRPr/>
          </a:p>
          <a:p>
            <a:pPr indent="-317500" lvl="2" marL="1371600" rtl="0" algn="l">
              <a:spcBef>
                <a:spcPts val="0"/>
              </a:spcBef>
              <a:spcAft>
                <a:spcPts val="0"/>
              </a:spcAft>
              <a:buSzPts val="1400"/>
              <a:buChar char="■"/>
            </a:pPr>
            <a:r>
              <a:rPr lang="en-GB"/>
              <a:t>Optimisation</a:t>
            </a:r>
            <a:endParaRPr/>
          </a:p>
          <a:p>
            <a:pPr indent="-317500" lvl="2" marL="1371600" rtl="0" algn="l">
              <a:spcBef>
                <a:spcPts val="0"/>
              </a:spcBef>
              <a:spcAft>
                <a:spcPts val="0"/>
              </a:spcAft>
              <a:buSzPts val="1400"/>
              <a:buChar char="■"/>
            </a:pPr>
            <a:r>
              <a:rPr lang="en-GB"/>
              <a:t>Overfitting</a:t>
            </a:r>
            <a:endParaRPr/>
          </a:p>
          <a:p>
            <a:pPr indent="-317500" lvl="2" marL="1371600" rtl="0" algn="l">
              <a:spcBef>
                <a:spcPts val="0"/>
              </a:spcBef>
              <a:spcAft>
                <a:spcPts val="0"/>
              </a:spcAft>
              <a:buSzPts val="1400"/>
              <a:buChar char="■"/>
            </a:pPr>
            <a:r>
              <a:rPr lang="en-GB"/>
              <a:t>Layers</a:t>
            </a:r>
            <a:endParaRPr/>
          </a:p>
          <a:p>
            <a:pPr indent="-317500" lvl="1" marL="914400" rtl="0" algn="l">
              <a:spcBef>
                <a:spcPts val="0"/>
              </a:spcBef>
              <a:spcAft>
                <a:spcPts val="0"/>
              </a:spcAft>
              <a:buSzPts val="1400"/>
              <a:buChar char="○"/>
            </a:pPr>
            <a:r>
              <a:rPr lang="en-GB"/>
              <a:t>Generative </a:t>
            </a:r>
            <a:r>
              <a:rPr lang="en-GB"/>
              <a:t>Adversarial</a:t>
            </a:r>
            <a:r>
              <a:rPr lang="en-GB"/>
              <a:t> Networks (GANs)</a:t>
            </a:r>
            <a:endParaRPr/>
          </a:p>
          <a:p>
            <a:pPr indent="-342900" lvl="0" marL="457200" rtl="0" algn="l">
              <a:spcBef>
                <a:spcPts val="0"/>
              </a:spcBef>
              <a:spcAft>
                <a:spcPts val="0"/>
              </a:spcAft>
              <a:buSzPts val="1800"/>
              <a:buChar char="●"/>
            </a:pPr>
            <a:r>
              <a:rPr lang="en-GB"/>
              <a:t>Non-thermal Filaments</a:t>
            </a:r>
            <a:endParaRPr/>
          </a:p>
          <a:p>
            <a:pPr indent="-342900" lvl="0" marL="457200" rtl="0" algn="l">
              <a:spcBef>
                <a:spcPts val="0"/>
              </a:spcBef>
              <a:spcAft>
                <a:spcPts val="0"/>
              </a:spcAft>
              <a:buSzPts val="1800"/>
              <a:buChar char="●"/>
            </a:pPr>
            <a:r>
              <a:rPr lang="en-GB"/>
              <a:t>Preliminary Results</a:t>
            </a:r>
            <a:endParaRPr/>
          </a:p>
          <a:p>
            <a:pPr indent="-342900" lvl="0" marL="457200" rtl="0" algn="l">
              <a:spcBef>
                <a:spcPts val="0"/>
              </a:spcBef>
              <a:spcAft>
                <a:spcPts val="0"/>
              </a:spcAft>
              <a:buSzPts val="1800"/>
              <a:buChar char="●"/>
            </a:pPr>
            <a:r>
              <a:rPr lang="en-GB"/>
              <a:t>Remaining Investigation</a:t>
            </a:r>
            <a:endParaRPr/>
          </a:p>
        </p:txBody>
      </p:sp>
      <p:pic>
        <p:nvPicPr>
          <p:cNvPr id="62" name="Google Shape;62;p14"/>
          <p:cNvPicPr preferRelativeResize="0"/>
          <p:nvPr/>
        </p:nvPicPr>
        <p:blipFill>
          <a:blip r:embed="rId3">
            <a:alphaModFix/>
          </a:blip>
          <a:stretch>
            <a:fillRect/>
          </a:stretch>
        </p:blipFill>
        <p:spPr>
          <a:xfrm>
            <a:off x="5019025" y="1658537"/>
            <a:ext cx="3756022" cy="1826422"/>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pic>
        <p:nvPicPr>
          <p:cNvPr id="331" name="Google Shape;331;p32"/>
          <p:cNvPicPr preferRelativeResize="0"/>
          <p:nvPr/>
        </p:nvPicPr>
        <p:blipFill>
          <a:blip r:embed="rId3">
            <a:alphaModFix/>
          </a:blip>
          <a:stretch>
            <a:fillRect/>
          </a:stretch>
        </p:blipFill>
        <p:spPr>
          <a:xfrm>
            <a:off x="971525" y="490849"/>
            <a:ext cx="3233300" cy="2309525"/>
          </a:xfrm>
          <a:prstGeom prst="rect">
            <a:avLst/>
          </a:prstGeom>
          <a:noFill/>
          <a:ln>
            <a:noFill/>
          </a:ln>
        </p:spPr>
      </p:pic>
      <p:pic>
        <p:nvPicPr>
          <p:cNvPr id="332" name="Google Shape;332;p32"/>
          <p:cNvPicPr preferRelativeResize="0"/>
          <p:nvPr/>
        </p:nvPicPr>
        <p:blipFill>
          <a:blip r:embed="rId4">
            <a:alphaModFix/>
          </a:blip>
          <a:stretch>
            <a:fillRect/>
          </a:stretch>
        </p:blipFill>
        <p:spPr>
          <a:xfrm>
            <a:off x="4571999" y="2800350"/>
            <a:ext cx="3233325" cy="2309502"/>
          </a:xfrm>
          <a:prstGeom prst="rect">
            <a:avLst/>
          </a:prstGeom>
          <a:noFill/>
          <a:ln>
            <a:noFill/>
          </a:ln>
        </p:spPr>
      </p:pic>
      <p:pic>
        <p:nvPicPr>
          <p:cNvPr id="333" name="Google Shape;333;p32"/>
          <p:cNvPicPr preferRelativeResize="0"/>
          <p:nvPr/>
        </p:nvPicPr>
        <p:blipFill>
          <a:blip r:embed="rId5">
            <a:alphaModFix/>
          </a:blip>
          <a:stretch>
            <a:fillRect/>
          </a:stretch>
        </p:blipFill>
        <p:spPr>
          <a:xfrm>
            <a:off x="971525" y="2800361"/>
            <a:ext cx="3233300" cy="2309484"/>
          </a:xfrm>
          <a:prstGeom prst="rect">
            <a:avLst/>
          </a:prstGeom>
          <a:noFill/>
          <a:ln>
            <a:noFill/>
          </a:ln>
        </p:spPr>
      </p:pic>
      <p:pic>
        <p:nvPicPr>
          <p:cNvPr id="334" name="Google Shape;334;p32"/>
          <p:cNvPicPr preferRelativeResize="0"/>
          <p:nvPr/>
        </p:nvPicPr>
        <p:blipFill>
          <a:blip r:embed="rId6">
            <a:alphaModFix/>
          </a:blip>
          <a:stretch>
            <a:fillRect/>
          </a:stretch>
        </p:blipFill>
        <p:spPr>
          <a:xfrm>
            <a:off x="4572024" y="490849"/>
            <a:ext cx="3233335" cy="2309525"/>
          </a:xfrm>
          <a:prstGeom prst="rect">
            <a:avLst/>
          </a:prstGeom>
          <a:noFill/>
          <a:ln>
            <a:noFill/>
          </a:ln>
        </p:spPr>
      </p:pic>
      <p:sp>
        <p:nvSpPr>
          <p:cNvPr id="335" name="Google Shape;335;p32"/>
          <p:cNvSpPr txBox="1"/>
          <p:nvPr/>
        </p:nvSpPr>
        <p:spPr>
          <a:xfrm>
            <a:off x="117850" y="108600"/>
            <a:ext cx="8430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a:t>9,000 Non-Filaments with 9,000 Filaments split by Real : GAN : Modelled</a:t>
            </a:r>
            <a:endParaRPr/>
          </a:p>
        </p:txBody>
      </p:sp>
      <p:pic>
        <p:nvPicPr>
          <p:cNvPr id="336" name="Google Shape;336;p32"/>
          <p:cNvPicPr preferRelativeResize="0"/>
          <p:nvPr/>
        </p:nvPicPr>
        <p:blipFill rotWithShape="1">
          <a:blip r:embed="rId7">
            <a:alphaModFix/>
          </a:blip>
          <a:srcRect b="5642" l="6846" r="0" t="0"/>
          <a:stretch/>
        </p:blipFill>
        <p:spPr>
          <a:xfrm>
            <a:off x="1116925" y="2834000"/>
            <a:ext cx="3011450" cy="2179200"/>
          </a:xfrm>
          <a:prstGeom prst="rect">
            <a:avLst/>
          </a:prstGeom>
          <a:noFill/>
          <a:ln>
            <a:noFill/>
          </a:ln>
        </p:spPr>
      </p:pic>
      <p:pic>
        <p:nvPicPr>
          <p:cNvPr id="337" name="Google Shape;337;p32"/>
          <p:cNvPicPr preferRelativeResize="0"/>
          <p:nvPr/>
        </p:nvPicPr>
        <p:blipFill rotWithShape="1">
          <a:blip r:embed="rId8">
            <a:alphaModFix/>
          </a:blip>
          <a:srcRect b="5642" l="6846" r="0" t="0"/>
          <a:stretch/>
        </p:blipFill>
        <p:spPr>
          <a:xfrm>
            <a:off x="4717400" y="2834000"/>
            <a:ext cx="3011450" cy="2179200"/>
          </a:xfrm>
          <a:prstGeom prst="rect">
            <a:avLst/>
          </a:prstGeom>
          <a:noFill/>
          <a:ln>
            <a:noFill/>
          </a:ln>
        </p:spPr>
      </p:pic>
      <p:pic>
        <p:nvPicPr>
          <p:cNvPr id="338" name="Google Shape;338;p32"/>
          <p:cNvPicPr preferRelativeResize="0"/>
          <p:nvPr/>
        </p:nvPicPr>
        <p:blipFill rotWithShape="1">
          <a:blip r:embed="rId9">
            <a:alphaModFix/>
          </a:blip>
          <a:srcRect b="5633" l="6846" r="0" t="0"/>
          <a:stretch/>
        </p:blipFill>
        <p:spPr>
          <a:xfrm>
            <a:off x="1116925" y="538100"/>
            <a:ext cx="3011450" cy="2179025"/>
          </a:xfrm>
          <a:prstGeom prst="rect">
            <a:avLst/>
          </a:prstGeom>
          <a:noFill/>
          <a:ln>
            <a:noFill/>
          </a:ln>
        </p:spPr>
      </p:pic>
      <p:pic>
        <p:nvPicPr>
          <p:cNvPr id="339" name="Google Shape;339;p32"/>
          <p:cNvPicPr preferRelativeResize="0"/>
          <p:nvPr/>
        </p:nvPicPr>
        <p:blipFill rotWithShape="1">
          <a:blip r:embed="rId10">
            <a:alphaModFix/>
          </a:blip>
          <a:srcRect b="5642" l="6846" r="0" t="0"/>
          <a:stretch/>
        </p:blipFill>
        <p:spPr>
          <a:xfrm>
            <a:off x="4717400" y="537925"/>
            <a:ext cx="3011450" cy="2179200"/>
          </a:xfrm>
          <a:prstGeom prst="rect">
            <a:avLst/>
          </a:prstGeom>
          <a:noFill/>
          <a:ln>
            <a:noFill/>
          </a:ln>
        </p:spPr>
      </p:pic>
      <p:sp>
        <p:nvSpPr>
          <p:cNvPr id="340" name="Google Shape;340;p32"/>
          <p:cNvSpPr txBox="1"/>
          <p:nvPr/>
        </p:nvSpPr>
        <p:spPr>
          <a:xfrm>
            <a:off x="1754625" y="2600825"/>
            <a:ext cx="10929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000"/>
              <a:t>Predicted label</a:t>
            </a:r>
            <a:endParaRPr sz="1000"/>
          </a:p>
        </p:txBody>
      </p:sp>
      <p:sp>
        <p:nvSpPr>
          <p:cNvPr id="341" name="Google Shape;341;p32"/>
          <p:cNvSpPr txBox="1"/>
          <p:nvPr/>
        </p:nvSpPr>
        <p:spPr>
          <a:xfrm rot="-5400000">
            <a:off x="667775" y="1520000"/>
            <a:ext cx="8601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000"/>
              <a:t>Actual</a:t>
            </a:r>
            <a:r>
              <a:rPr lang="en-GB" sz="1000"/>
              <a:t> label</a:t>
            </a:r>
            <a:endParaRPr sz="1000"/>
          </a:p>
        </p:txBody>
      </p:sp>
      <p:sp>
        <p:nvSpPr>
          <p:cNvPr id="342" name="Google Shape;342;p32"/>
          <p:cNvSpPr txBox="1"/>
          <p:nvPr/>
        </p:nvSpPr>
        <p:spPr>
          <a:xfrm>
            <a:off x="1754625" y="4900850"/>
            <a:ext cx="10929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000"/>
              <a:t>Predicted label</a:t>
            </a:r>
            <a:endParaRPr sz="1000"/>
          </a:p>
        </p:txBody>
      </p:sp>
      <p:sp>
        <p:nvSpPr>
          <p:cNvPr id="343" name="Google Shape;343;p32"/>
          <p:cNvSpPr txBox="1"/>
          <p:nvPr/>
        </p:nvSpPr>
        <p:spPr>
          <a:xfrm>
            <a:off x="5350050" y="4900850"/>
            <a:ext cx="10929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000"/>
              <a:t>Predicted label</a:t>
            </a:r>
            <a:endParaRPr sz="1000"/>
          </a:p>
        </p:txBody>
      </p:sp>
      <p:sp>
        <p:nvSpPr>
          <p:cNvPr id="344" name="Google Shape;344;p32"/>
          <p:cNvSpPr txBox="1"/>
          <p:nvPr/>
        </p:nvSpPr>
        <p:spPr>
          <a:xfrm>
            <a:off x="5350050" y="2600825"/>
            <a:ext cx="10929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000"/>
              <a:t>Predicted label</a:t>
            </a:r>
            <a:endParaRPr sz="1000"/>
          </a:p>
        </p:txBody>
      </p:sp>
      <p:sp>
        <p:nvSpPr>
          <p:cNvPr id="345" name="Google Shape;345;p32"/>
          <p:cNvSpPr txBox="1"/>
          <p:nvPr/>
        </p:nvSpPr>
        <p:spPr>
          <a:xfrm rot="-5400000">
            <a:off x="667775" y="3850125"/>
            <a:ext cx="8601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000"/>
              <a:t>Actual label</a:t>
            </a:r>
            <a:endParaRPr sz="1000"/>
          </a:p>
        </p:txBody>
      </p:sp>
      <p:sp>
        <p:nvSpPr>
          <p:cNvPr id="346" name="Google Shape;346;p32"/>
          <p:cNvSpPr txBox="1"/>
          <p:nvPr/>
        </p:nvSpPr>
        <p:spPr>
          <a:xfrm rot="-5400000">
            <a:off x="4270400" y="3850125"/>
            <a:ext cx="8601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000"/>
              <a:t>Actual label</a:t>
            </a:r>
            <a:endParaRPr sz="1000"/>
          </a:p>
        </p:txBody>
      </p:sp>
      <p:sp>
        <p:nvSpPr>
          <p:cNvPr id="347" name="Google Shape;347;p32"/>
          <p:cNvSpPr txBox="1"/>
          <p:nvPr/>
        </p:nvSpPr>
        <p:spPr>
          <a:xfrm rot="-5400000">
            <a:off x="4294350" y="1520000"/>
            <a:ext cx="8601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000"/>
              <a:t>Actual label</a:t>
            </a:r>
            <a:endParaRPr sz="10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331"/>
                                        </p:tgtEl>
                                        <p:attrNameLst>
                                          <p:attrName>style.visibility</p:attrName>
                                        </p:attrNameLst>
                                      </p:cBhvr>
                                      <p:to>
                                        <p:strVal val="visible"/>
                                      </p:to>
                                    </p:set>
                                    <p:anim calcmode="lin" valueType="num">
                                      <p:cBhvr additive="base">
                                        <p:cTn dur="1000"/>
                                        <p:tgtEl>
                                          <p:spTgt spid="331"/>
                                        </p:tgtEl>
                                        <p:attrNameLst>
                                          <p:attrName>ppt_w</p:attrName>
                                        </p:attrNameLst>
                                      </p:cBhvr>
                                      <p:tavLst>
                                        <p:tav fmla="" tm="0">
                                          <p:val>
                                            <p:strVal val="0"/>
                                          </p:val>
                                        </p:tav>
                                        <p:tav fmla="" tm="100000">
                                          <p:val>
                                            <p:strVal val="#ppt_w"/>
                                          </p:val>
                                        </p:tav>
                                      </p:tavLst>
                                    </p:anim>
                                    <p:anim calcmode="lin" valueType="num">
                                      <p:cBhvr additive="base">
                                        <p:cTn dur="1000"/>
                                        <p:tgtEl>
                                          <p:spTgt spid="331"/>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334"/>
                                        </p:tgtEl>
                                        <p:attrNameLst>
                                          <p:attrName>style.visibility</p:attrName>
                                        </p:attrNameLst>
                                      </p:cBhvr>
                                      <p:to>
                                        <p:strVal val="visible"/>
                                      </p:to>
                                    </p:set>
                                    <p:anim calcmode="lin" valueType="num">
                                      <p:cBhvr additive="base">
                                        <p:cTn dur="1000"/>
                                        <p:tgtEl>
                                          <p:spTgt spid="334"/>
                                        </p:tgtEl>
                                        <p:attrNameLst>
                                          <p:attrName>ppt_w</p:attrName>
                                        </p:attrNameLst>
                                      </p:cBhvr>
                                      <p:tavLst>
                                        <p:tav fmla="" tm="0">
                                          <p:val>
                                            <p:strVal val="0"/>
                                          </p:val>
                                        </p:tav>
                                        <p:tav fmla="" tm="100000">
                                          <p:val>
                                            <p:strVal val="#ppt_w"/>
                                          </p:val>
                                        </p:tav>
                                      </p:tavLst>
                                    </p:anim>
                                    <p:anim calcmode="lin" valueType="num">
                                      <p:cBhvr additive="base">
                                        <p:cTn dur="1000"/>
                                        <p:tgtEl>
                                          <p:spTgt spid="334"/>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333"/>
                                        </p:tgtEl>
                                        <p:attrNameLst>
                                          <p:attrName>style.visibility</p:attrName>
                                        </p:attrNameLst>
                                      </p:cBhvr>
                                      <p:to>
                                        <p:strVal val="visible"/>
                                      </p:to>
                                    </p:set>
                                    <p:anim calcmode="lin" valueType="num">
                                      <p:cBhvr additive="base">
                                        <p:cTn dur="1000"/>
                                        <p:tgtEl>
                                          <p:spTgt spid="333"/>
                                        </p:tgtEl>
                                        <p:attrNameLst>
                                          <p:attrName>ppt_w</p:attrName>
                                        </p:attrNameLst>
                                      </p:cBhvr>
                                      <p:tavLst>
                                        <p:tav fmla="" tm="0">
                                          <p:val>
                                            <p:strVal val="0"/>
                                          </p:val>
                                        </p:tav>
                                        <p:tav fmla="" tm="100000">
                                          <p:val>
                                            <p:strVal val="#ppt_w"/>
                                          </p:val>
                                        </p:tav>
                                      </p:tavLst>
                                    </p:anim>
                                    <p:anim calcmode="lin" valueType="num">
                                      <p:cBhvr additive="base">
                                        <p:cTn dur="1000"/>
                                        <p:tgtEl>
                                          <p:spTgt spid="333"/>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332"/>
                                        </p:tgtEl>
                                        <p:attrNameLst>
                                          <p:attrName>style.visibility</p:attrName>
                                        </p:attrNameLst>
                                      </p:cBhvr>
                                      <p:to>
                                        <p:strVal val="visible"/>
                                      </p:to>
                                    </p:set>
                                    <p:anim calcmode="lin" valueType="num">
                                      <p:cBhvr additive="base">
                                        <p:cTn dur="1000"/>
                                        <p:tgtEl>
                                          <p:spTgt spid="332"/>
                                        </p:tgtEl>
                                        <p:attrNameLst>
                                          <p:attrName>ppt_w</p:attrName>
                                        </p:attrNameLst>
                                      </p:cBhvr>
                                      <p:tavLst>
                                        <p:tav fmla="" tm="0">
                                          <p:val>
                                            <p:strVal val="0"/>
                                          </p:val>
                                        </p:tav>
                                        <p:tav fmla="" tm="100000">
                                          <p:val>
                                            <p:strVal val="#ppt_w"/>
                                          </p:val>
                                        </p:tav>
                                      </p:tavLst>
                                    </p:anim>
                                    <p:anim calcmode="lin" valueType="num">
                                      <p:cBhvr additive="base">
                                        <p:cTn dur="1000"/>
                                        <p:tgtEl>
                                          <p:spTgt spid="332"/>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3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3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3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4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4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4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4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4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4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4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4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33"/>
          <p:cNvSpPr txBox="1"/>
          <p:nvPr/>
        </p:nvSpPr>
        <p:spPr>
          <a:xfrm>
            <a:off x="117850" y="108600"/>
            <a:ext cx="8430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a:t>9,000 Non-Filaments with 9,000 Filaments split by Real : GAN : Modelled</a:t>
            </a:r>
            <a:endParaRPr/>
          </a:p>
        </p:txBody>
      </p:sp>
      <p:pic>
        <p:nvPicPr>
          <p:cNvPr id="353" name="Google Shape;353;p33"/>
          <p:cNvPicPr preferRelativeResize="0"/>
          <p:nvPr/>
        </p:nvPicPr>
        <p:blipFill rotWithShape="1">
          <a:blip r:embed="rId3">
            <a:alphaModFix/>
          </a:blip>
          <a:srcRect b="0" l="4761" r="0" t="0"/>
          <a:stretch/>
        </p:blipFill>
        <p:spPr>
          <a:xfrm>
            <a:off x="4572000" y="857250"/>
            <a:ext cx="4571999" cy="3429000"/>
          </a:xfrm>
          <a:prstGeom prst="rect">
            <a:avLst/>
          </a:prstGeom>
          <a:noFill/>
          <a:ln>
            <a:noFill/>
          </a:ln>
        </p:spPr>
      </p:pic>
      <p:pic>
        <p:nvPicPr>
          <p:cNvPr id="354" name="Google Shape;354;p33"/>
          <p:cNvPicPr preferRelativeResize="0"/>
          <p:nvPr/>
        </p:nvPicPr>
        <p:blipFill>
          <a:blip r:embed="rId4">
            <a:alphaModFix/>
          </a:blip>
          <a:stretch>
            <a:fillRect/>
          </a:stretch>
        </p:blipFill>
        <p:spPr>
          <a:xfrm>
            <a:off x="4536900" y="913825"/>
            <a:ext cx="4642200" cy="3315850"/>
          </a:xfrm>
          <a:prstGeom prst="rect">
            <a:avLst/>
          </a:prstGeom>
          <a:noFill/>
          <a:ln>
            <a:noFill/>
          </a:ln>
        </p:spPr>
      </p:pic>
      <p:pic>
        <p:nvPicPr>
          <p:cNvPr id="355" name="Google Shape;355;p33"/>
          <p:cNvPicPr preferRelativeResize="0"/>
          <p:nvPr/>
        </p:nvPicPr>
        <p:blipFill rotWithShape="1">
          <a:blip r:embed="rId5">
            <a:alphaModFix/>
          </a:blip>
          <a:srcRect b="0" l="0" r="7893" t="0"/>
          <a:stretch/>
        </p:blipFill>
        <p:spPr>
          <a:xfrm>
            <a:off x="-78300" y="857250"/>
            <a:ext cx="4421700" cy="3429000"/>
          </a:xfrm>
          <a:prstGeom prst="rect">
            <a:avLst/>
          </a:prstGeom>
          <a:noFill/>
          <a:ln>
            <a:noFill/>
          </a:ln>
        </p:spPr>
      </p:pic>
      <p:pic>
        <p:nvPicPr>
          <p:cNvPr id="356" name="Google Shape;356;p33"/>
          <p:cNvPicPr preferRelativeResize="0"/>
          <p:nvPr/>
        </p:nvPicPr>
        <p:blipFill>
          <a:blip r:embed="rId6">
            <a:alphaModFix/>
          </a:blip>
          <a:stretch>
            <a:fillRect/>
          </a:stretch>
        </p:blipFill>
        <p:spPr>
          <a:xfrm>
            <a:off x="0" y="923125"/>
            <a:ext cx="4644000" cy="329724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5"/>
                                        </p:tgtEl>
                                        <p:attrNameLst>
                                          <p:attrName>style.visibility</p:attrName>
                                        </p:attrNameLst>
                                      </p:cBhvr>
                                      <p:to>
                                        <p:strVal val="visible"/>
                                      </p:to>
                                    </p:set>
                                    <p:animEffect filter="fade" transition="in">
                                      <p:cBhvr>
                                        <p:cTn dur="1000"/>
                                        <p:tgtEl>
                                          <p:spTgt spid="35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3"/>
                                        </p:tgtEl>
                                        <p:attrNameLst>
                                          <p:attrName>style.visibility</p:attrName>
                                        </p:attrNameLst>
                                      </p:cBhvr>
                                      <p:to>
                                        <p:strVal val="visible"/>
                                      </p:to>
                                    </p:set>
                                    <p:animEffect filter="fade" transition="in">
                                      <p:cBhvr>
                                        <p:cTn dur="1000"/>
                                        <p:tgtEl>
                                          <p:spTgt spid="35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5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p15"/>
          <p:cNvSpPr txBox="1"/>
          <p:nvPr>
            <p:ph type="title"/>
          </p:nvPr>
        </p:nvSpPr>
        <p:spPr>
          <a:xfrm>
            <a:off x="311700" y="216425"/>
            <a:ext cx="4260300" cy="572700"/>
          </a:xfrm>
          <a:prstGeom prst="rect">
            <a:avLst/>
          </a:prstGeom>
        </p:spPr>
        <p:txBody>
          <a:bodyPr anchorCtr="0" anchor="t" bIns="91425" lIns="91425" spcFirstLastPara="1" rIns="91425" wrap="square" tIns="91425">
            <a:normAutofit/>
          </a:bodyPr>
          <a:lstStyle/>
          <a:p>
            <a:pPr indent="0" lvl="0" marL="0" marR="0" rtl="0" algn="l">
              <a:lnSpc>
                <a:spcPct val="115000"/>
              </a:lnSpc>
              <a:spcBef>
                <a:spcPts val="0"/>
              </a:spcBef>
              <a:spcAft>
                <a:spcPts val="1200"/>
              </a:spcAft>
              <a:buNone/>
            </a:pPr>
            <a:r>
              <a:rPr b="1" lang="en-GB" sz="1800">
                <a:solidFill>
                  <a:schemeClr val="dk2"/>
                </a:solidFill>
              </a:rPr>
              <a:t>Next-Generation Radio Astronomy</a:t>
            </a:r>
            <a:endParaRPr b="1" sz="1800">
              <a:solidFill>
                <a:schemeClr val="dk2"/>
              </a:solidFill>
            </a:endParaRPr>
          </a:p>
        </p:txBody>
      </p:sp>
      <p:sp>
        <p:nvSpPr>
          <p:cNvPr id="68" name="Google Shape;68;p15"/>
          <p:cNvSpPr txBox="1"/>
          <p:nvPr>
            <p:ph idx="1" type="body"/>
          </p:nvPr>
        </p:nvSpPr>
        <p:spPr>
          <a:xfrm>
            <a:off x="235500" y="1020450"/>
            <a:ext cx="4260300" cy="31026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GB"/>
              <a:t>The SKA will </a:t>
            </a:r>
            <a:r>
              <a:rPr lang="en-GB"/>
              <a:t>eventually</a:t>
            </a:r>
            <a:r>
              <a:rPr lang="en-GB"/>
              <a:t> be able to utilise a square kilometer of collecting area!</a:t>
            </a:r>
            <a:endParaRPr/>
          </a:p>
          <a:p>
            <a:pPr indent="-342900" lvl="0" marL="457200" rtl="0" algn="l">
              <a:spcBef>
                <a:spcPts val="0"/>
              </a:spcBef>
              <a:spcAft>
                <a:spcPts val="0"/>
              </a:spcAft>
              <a:buSzPts val="1800"/>
              <a:buChar char="●"/>
            </a:pPr>
            <a:r>
              <a:rPr lang="en-GB"/>
              <a:t>It will eventually consist of thousands of dishes and up to 1 million low-frequency antennas.</a:t>
            </a:r>
            <a:endParaRPr/>
          </a:p>
          <a:p>
            <a:pPr indent="-342900" lvl="0" marL="457200" rtl="0" algn="l">
              <a:spcBef>
                <a:spcPts val="0"/>
              </a:spcBef>
              <a:spcAft>
                <a:spcPts val="0"/>
              </a:spcAft>
              <a:buSzPts val="1800"/>
              <a:buChar char="●"/>
            </a:pPr>
            <a:r>
              <a:rPr lang="en-GB"/>
              <a:t>The entire array is expected to be operational by the late 2020s.</a:t>
            </a:r>
            <a:endParaRPr/>
          </a:p>
          <a:p>
            <a:pPr indent="-342900" lvl="0" marL="457200" rtl="0" algn="l">
              <a:spcBef>
                <a:spcPts val="0"/>
              </a:spcBef>
              <a:spcAft>
                <a:spcPts val="0"/>
              </a:spcAft>
              <a:buSzPts val="1800"/>
              <a:buChar char="●"/>
            </a:pPr>
            <a:r>
              <a:rPr lang="en-GB"/>
              <a:t>This means a LOT of data.</a:t>
            </a:r>
            <a:endParaRPr/>
          </a:p>
        </p:txBody>
      </p:sp>
      <p:sp>
        <p:nvSpPr>
          <p:cNvPr id="69" name="Google Shape;69;p15"/>
          <p:cNvSpPr txBox="1"/>
          <p:nvPr/>
        </p:nvSpPr>
        <p:spPr>
          <a:xfrm>
            <a:off x="5120700" y="4582300"/>
            <a:ext cx="40233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900"/>
              <a:t>Prandoni I., Seymour N., 2015, Revealing the Physics and Evolution of Galaxies and Galaxy Clusters with SKA Continuum Surveys</a:t>
            </a:r>
            <a:endParaRPr sz="900"/>
          </a:p>
          <a:p>
            <a:pPr indent="0" lvl="0" marL="0" rtl="0" algn="l">
              <a:spcBef>
                <a:spcPts val="0"/>
              </a:spcBef>
              <a:spcAft>
                <a:spcPts val="0"/>
              </a:spcAft>
              <a:buNone/>
            </a:pPr>
            <a:r>
              <a:t/>
            </a:r>
            <a:endParaRPr/>
          </a:p>
        </p:txBody>
      </p:sp>
      <p:pic>
        <p:nvPicPr>
          <p:cNvPr id="70" name="Google Shape;70;p15"/>
          <p:cNvPicPr preferRelativeResize="0"/>
          <p:nvPr/>
        </p:nvPicPr>
        <p:blipFill>
          <a:blip r:embed="rId3">
            <a:alphaModFix/>
          </a:blip>
          <a:stretch>
            <a:fillRect/>
          </a:stretch>
        </p:blipFill>
        <p:spPr>
          <a:xfrm>
            <a:off x="4495801" y="216425"/>
            <a:ext cx="4988248" cy="441402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 name="Shape 74"/>
        <p:cNvGrpSpPr/>
        <p:nvPr/>
      </p:nvGrpSpPr>
      <p:grpSpPr>
        <a:xfrm>
          <a:off x="0" y="0"/>
          <a:ext cx="0" cy="0"/>
          <a:chOff x="0" y="0"/>
          <a:chExt cx="0" cy="0"/>
        </a:xfrm>
      </p:grpSpPr>
      <p:sp>
        <p:nvSpPr>
          <p:cNvPr id="75" name="Google Shape;75;p16"/>
          <p:cNvSpPr txBox="1"/>
          <p:nvPr>
            <p:ph type="title"/>
          </p:nvPr>
        </p:nvSpPr>
        <p:spPr>
          <a:xfrm>
            <a:off x="311700" y="216425"/>
            <a:ext cx="4260300" cy="572700"/>
          </a:xfrm>
          <a:prstGeom prst="rect">
            <a:avLst/>
          </a:prstGeom>
        </p:spPr>
        <p:txBody>
          <a:bodyPr anchorCtr="0" anchor="t" bIns="91425" lIns="91425" spcFirstLastPara="1" rIns="91425" wrap="square" tIns="91425">
            <a:normAutofit/>
          </a:bodyPr>
          <a:lstStyle/>
          <a:p>
            <a:pPr indent="0" lvl="0" marL="0" marR="0" rtl="0" algn="l">
              <a:lnSpc>
                <a:spcPct val="115000"/>
              </a:lnSpc>
              <a:spcBef>
                <a:spcPts val="0"/>
              </a:spcBef>
              <a:spcAft>
                <a:spcPts val="1200"/>
              </a:spcAft>
              <a:buNone/>
            </a:pPr>
            <a:r>
              <a:rPr b="1" lang="en-GB" sz="1800">
                <a:solidFill>
                  <a:schemeClr val="dk2"/>
                </a:solidFill>
              </a:rPr>
              <a:t>Machine Learning: Classification</a:t>
            </a:r>
            <a:endParaRPr b="1" sz="1800">
              <a:solidFill>
                <a:schemeClr val="dk2"/>
              </a:solidFill>
            </a:endParaRPr>
          </a:p>
        </p:txBody>
      </p:sp>
      <p:sp>
        <p:nvSpPr>
          <p:cNvPr id="76" name="Google Shape;76;p16"/>
          <p:cNvSpPr txBox="1"/>
          <p:nvPr>
            <p:ph idx="1" type="body"/>
          </p:nvPr>
        </p:nvSpPr>
        <p:spPr>
          <a:xfrm>
            <a:off x="159525" y="1001850"/>
            <a:ext cx="4260300" cy="41418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GB"/>
              <a:t>Supervised Learning.</a:t>
            </a:r>
            <a:endParaRPr/>
          </a:p>
          <a:p>
            <a:pPr indent="-342900" lvl="0" marL="457200" rtl="0" algn="l">
              <a:spcBef>
                <a:spcPts val="0"/>
              </a:spcBef>
              <a:spcAft>
                <a:spcPts val="0"/>
              </a:spcAft>
              <a:buSzPts val="1800"/>
              <a:buChar char="●"/>
            </a:pPr>
            <a:r>
              <a:rPr lang="en-GB"/>
              <a:t>Inspired by the nervous system.</a:t>
            </a:r>
            <a:endParaRPr/>
          </a:p>
          <a:p>
            <a:pPr indent="-342900" lvl="0" marL="457200" rtl="0" algn="l">
              <a:spcBef>
                <a:spcPts val="0"/>
              </a:spcBef>
              <a:spcAft>
                <a:spcPts val="0"/>
              </a:spcAft>
              <a:buSzPts val="1800"/>
              <a:buChar char="●"/>
            </a:pPr>
            <a:r>
              <a:rPr lang="en-GB"/>
              <a:t>The neurons accept numeric data as inputs.</a:t>
            </a:r>
            <a:endParaRPr/>
          </a:p>
          <a:p>
            <a:pPr indent="-342900" lvl="0" marL="457200" rtl="0" algn="l">
              <a:spcBef>
                <a:spcPts val="0"/>
              </a:spcBef>
              <a:spcAft>
                <a:spcPts val="0"/>
              </a:spcAft>
              <a:buSzPts val="1800"/>
              <a:buChar char="●"/>
            </a:pPr>
            <a:r>
              <a:rPr lang="en-GB"/>
              <a:t>The output of a neuron is given by</a:t>
            </a:r>
            <a:endParaRPr/>
          </a:p>
          <a:p>
            <a:pPr indent="0" lvl="0" marL="0" rtl="0" algn="l">
              <a:spcBef>
                <a:spcPts val="1200"/>
              </a:spcBef>
              <a:spcAft>
                <a:spcPts val="0"/>
              </a:spcAft>
              <a:buNone/>
            </a:pPr>
            <a:r>
              <a:t/>
            </a:r>
            <a:endParaRPr/>
          </a:p>
          <a:p>
            <a:pPr indent="-342900" lvl="0" marL="457200" rtl="0" algn="l">
              <a:spcBef>
                <a:spcPts val="1200"/>
              </a:spcBef>
              <a:spcAft>
                <a:spcPts val="0"/>
              </a:spcAft>
              <a:buSzPts val="1800"/>
              <a:buChar char="●"/>
            </a:pPr>
            <a:r>
              <a:rPr lang="en-GB"/>
              <a:t>The final layer </a:t>
            </a:r>
            <a:r>
              <a:rPr lang="en-GB"/>
              <a:t>gives</a:t>
            </a:r>
            <a:r>
              <a:rPr lang="en-GB"/>
              <a:t> a single number to </a:t>
            </a:r>
            <a:r>
              <a:rPr lang="en-GB"/>
              <a:t>predict</a:t>
            </a:r>
            <a:r>
              <a:rPr lang="en-GB"/>
              <a:t> the </a:t>
            </a:r>
            <a:r>
              <a:rPr lang="en-GB"/>
              <a:t>class</a:t>
            </a:r>
            <a:r>
              <a:rPr lang="en-GB"/>
              <a:t> of the object.</a:t>
            </a:r>
            <a:endParaRPr/>
          </a:p>
        </p:txBody>
      </p:sp>
      <p:sp>
        <p:nvSpPr>
          <p:cNvPr id="77" name="Google Shape;77;p16"/>
          <p:cNvSpPr txBox="1"/>
          <p:nvPr/>
        </p:nvSpPr>
        <p:spPr>
          <a:xfrm>
            <a:off x="4968300" y="3950475"/>
            <a:ext cx="40233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900"/>
              <a:t>O'Shea, Keiron; Nash, Ryan</a:t>
            </a:r>
            <a:r>
              <a:rPr lang="en-GB" sz="900"/>
              <a:t>, 2015,  An Introduction to Convolutional Neural Networks</a:t>
            </a:r>
            <a:endParaRPr sz="900"/>
          </a:p>
          <a:p>
            <a:pPr indent="0" lvl="0" marL="0" rtl="0" algn="l">
              <a:spcBef>
                <a:spcPts val="0"/>
              </a:spcBef>
              <a:spcAft>
                <a:spcPts val="0"/>
              </a:spcAft>
              <a:buNone/>
            </a:pPr>
            <a:r>
              <a:t/>
            </a:r>
            <a:endParaRPr/>
          </a:p>
        </p:txBody>
      </p:sp>
      <p:pic>
        <p:nvPicPr>
          <p:cNvPr id="78" name="Google Shape;78;p16"/>
          <p:cNvPicPr preferRelativeResize="0"/>
          <p:nvPr/>
        </p:nvPicPr>
        <p:blipFill rotWithShape="1">
          <a:blip r:embed="rId3">
            <a:alphaModFix/>
          </a:blip>
          <a:srcRect b="3297" l="3281" r="3504" t="3297"/>
          <a:stretch/>
        </p:blipFill>
        <p:spPr>
          <a:xfrm>
            <a:off x="4924722" y="1175300"/>
            <a:ext cx="4170728" cy="2775175"/>
          </a:xfrm>
          <a:prstGeom prst="rect">
            <a:avLst/>
          </a:prstGeom>
          <a:noFill/>
          <a:ln>
            <a:noFill/>
          </a:ln>
          <a:effectLst>
            <a:outerShdw blurRad="57150" rotWithShape="0" algn="bl" dir="5400000" dist="19050">
              <a:srgbClr val="000000">
                <a:alpha val="50000"/>
              </a:srgbClr>
            </a:outerShdw>
          </a:effectLst>
        </p:spPr>
      </p:pic>
      <p:pic>
        <p:nvPicPr>
          <p:cNvPr id="79" name="Google Shape;79;p16" title="This is the rendered form of the equation. You can not edit this directly. Right click will give you the option to save the image, and in most browsers you can drag the image onto your desktop or another program."/>
          <p:cNvPicPr preferRelativeResize="0"/>
          <p:nvPr/>
        </p:nvPicPr>
        <p:blipFill>
          <a:blip r:embed="rId4">
            <a:alphaModFix/>
          </a:blip>
          <a:stretch>
            <a:fillRect/>
          </a:stretch>
        </p:blipFill>
        <p:spPr>
          <a:xfrm>
            <a:off x="1456238" y="2713050"/>
            <a:ext cx="1666875" cy="533400"/>
          </a:xfrm>
          <a:prstGeom prst="rect">
            <a:avLst/>
          </a:prstGeom>
          <a:noFill/>
          <a:ln>
            <a:noFill/>
          </a:ln>
        </p:spPr>
      </p:pic>
      <p:sp>
        <p:nvSpPr>
          <p:cNvPr id="80" name="Google Shape;80;p16"/>
          <p:cNvSpPr txBox="1"/>
          <p:nvPr/>
        </p:nvSpPr>
        <p:spPr>
          <a:xfrm>
            <a:off x="5719050" y="1994850"/>
            <a:ext cx="503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x</a:t>
            </a:r>
            <a:r>
              <a:rPr baseline="-25000" lang="en-GB"/>
              <a:t>2</a:t>
            </a:r>
            <a:endParaRPr baseline="-25000"/>
          </a:p>
        </p:txBody>
      </p:sp>
      <p:sp>
        <p:nvSpPr>
          <p:cNvPr id="81" name="Google Shape;81;p16"/>
          <p:cNvSpPr txBox="1"/>
          <p:nvPr/>
        </p:nvSpPr>
        <p:spPr>
          <a:xfrm>
            <a:off x="5719050" y="1316038"/>
            <a:ext cx="503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x</a:t>
            </a:r>
            <a:r>
              <a:rPr baseline="-25000" lang="en-GB"/>
              <a:t>1</a:t>
            </a:r>
            <a:endParaRPr baseline="-25000"/>
          </a:p>
        </p:txBody>
      </p:sp>
      <p:sp>
        <p:nvSpPr>
          <p:cNvPr id="82" name="Google Shape;82;p16"/>
          <p:cNvSpPr txBox="1"/>
          <p:nvPr/>
        </p:nvSpPr>
        <p:spPr>
          <a:xfrm>
            <a:off x="5719050" y="3394850"/>
            <a:ext cx="503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x</a:t>
            </a:r>
            <a:r>
              <a:rPr baseline="-25000" lang="en-GB"/>
              <a:t>4</a:t>
            </a:r>
            <a:endParaRPr baseline="-25000"/>
          </a:p>
        </p:txBody>
      </p:sp>
      <p:sp>
        <p:nvSpPr>
          <p:cNvPr id="83" name="Google Shape;83;p16"/>
          <p:cNvSpPr txBox="1"/>
          <p:nvPr/>
        </p:nvSpPr>
        <p:spPr>
          <a:xfrm>
            <a:off x="5719050" y="2673650"/>
            <a:ext cx="503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x</a:t>
            </a:r>
            <a:r>
              <a:rPr baseline="-25000" lang="en-GB"/>
              <a:t>3</a:t>
            </a:r>
            <a:endParaRPr baseline="-25000"/>
          </a:p>
        </p:txBody>
      </p:sp>
      <p:sp>
        <p:nvSpPr>
          <p:cNvPr id="84" name="Google Shape;84;p16"/>
          <p:cNvSpPr txBox="1"/>
          <p:nvPr/>
        </p:nvSpPr>
        <p:spPr>
          <a:xfrm>
            <a:off x="6583875" y="1599850"/>
            <a:ext cx="5034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000"/>
              <a:t>w</a:t>
            </a:r>
            <a:r>
              <a:rPr baseline="-25000" lang="en-GB" sz="1000"/>
              <a:t>1</a:t>
            </a:r>
            <a:endParaRPr baseline="-25000" sz="1000"/>
          </a:p>
        </p:txBody>
      </p:sp>
      <p:sp>
        <p:nvSpPr>
          <p:cNvPr id="85" name="Google Shape;85;p16"/>
          <p:cNvSpPr txBox="1"/>
          <p:nvPr/>
        </p:nvSpPr>
        <p:spPr>
          <a:xfrm>
            <a:off x="6537325" y="2103450"/>
            <a:ext cx="5034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000"/>
              <a:t>w</a:t>
            </a:r>
            <a:r>
              <a:rPr baseline="-25000" lang="en-GB" sz="1000"/>
              <a:t>3</a:t>
            </a:r>
            <a:endParaRPr baseline="-25000" sz="1000"/>
          </a:p>
        </p:txBody>
      </p:sp>
      <p:sp>
        <p:nvSpPr>
          <p:cNvPr id="86" name="Google Shape;86;p16"/>
          <p:cNvSpPr txBox="1"/>
          <p:nvPr/>
        </p:nvSpPr>
        <p:spPr>
          <a:xfrm>
            <a:off x="6507675" y="1847650"/>
            <a:ext cx="5034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000"/>
              <a:t>w</a:t>
            </a:r>
            <a:r>
              <a:rPr baseline="-25000" lang="en-GB" sz="1000"/>
              <a:t>2</a:t>
            </a:r>
            <a:endParaRPr baseline="-25000" sz="1000"/>
          </a:p>
        </p:txBody>
      </p:sp>
      <p:sp>
        <p:nvSpPr>
          <p:cNvPr id="87" name="Google Shape;87;p16"/>
          <p:cNvSpPr txBox="1"/>
          <p:nvPr/>
        </p:nvSpPr>
        <p:spPr>
          <a:xfrm>
            <a:off x="6660075" y="2295450"/>
            <a:ext cx="5034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000"/>
              <a:t>w</a:t>
            </a:r>
            <a:r>
              <a:rPr baseline="-25000" lang="en-GB" sz="1000"/>
              <a:t>4</a:t>
            </a:r>
            <a:endParaRPr baseline="-25000" sz="1000"/>
          </a:p>
        </p:txBody>
      </p:sp>
      <p:sp>
        <p:nvSpPr>
          <p:cNvPr id="88" name="Google Shape;88;p16"/>
          <p:cNvSpPr txBox="1"/>
          <p:nvPr/>
        </p:nvSpPr>
        <p:spPr>
          <a:xfrm>
            <a:off x="6974375" y="1938550"/>
            <a:ext cx="427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f</a:t>
            </a:r>
            <a:endParaRPr sz="1500"/>
          </a:p>
        </p:txBody>
      </p:sp>
      <p:sp>
        <p:nvSpPr>
          <p:cNvPr id="89" name="Google Shape;89;p16"/>
          <p:cNvSpPr txBox="1"/>
          <p:nvPr/>
        </p:nvSpPr>
        <p:spPr>
          <a:xfrm>
            <a:off x="7521675" y="1819050"/>
            <a:ext cx="427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y</a:t>
            </a:r>
            <a:endParaRPr sz="15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17"/>
          <p:cNvSpPr txBox="1"/>
          <p:nvPr>
            <p:ph type="title"/>
          </p:nvPr>
        </p:nvSpPr>
        <p:spPr>
          <a:xfrm>
            <a:off x="311700" y="216425"/>
            <a:ext cx="4260300" cy="572700"/>
          </a:xfrm>
          <a:prstGeom prst="rect">
            <a:avLst/>
          </a:prstGeom>
        </p:spPr>
        <p:txBody>
          <a:bodyPr anchorCtr="0" anchor="t" bIns="91425" lIns="91425" spcFirstLastPara="1" rIns="91425" wrap="square" tIns="91425">
            <a:normAutofit/>
          </a:bodyPr>
          <a:lstStyle/>
          <a:p>
            <a:pPr indent="0" lvl="0" marL="0" marR="0" rtl="0" algn="l">
              <a:lnSpc>
                <a:spcPct val="115000"/>
              </a:lnSpc>
              <a:spcBef>
                <a:spcPts val="0"/>
              </a:spcBef>
              <a:spcAft>
                <a:spcPts val="1200"/>
              </a:spcAft>
              <a:buNone/>
            </a:pPr>
            <a:r>
              <a:rPr b="1" lang="en-GB" sz="1800">
                <a:solidFill>
                  <a:schemeClr val="dk2"/>
                </a:solidFill>
              </a:rPr>
              <a:t>Machine Learning: Optimisation</a:t>
            </a:r>
            <a:endParaRPr b="1" sz="1800">
              <a:solidFill>
                <a:schemeClr val="dk2"/>
              </a:solidFill>
            </a:endParaRPr>
          </a:p>
        </p:txBody>
      </p:sp>
      <p:sp>
        <p:nvSpPr>
          <p:cNvPr id="95" name="Google Shape;95;p17"/>
          <p:cNvSpPr txBox="1"/>
          <p:nvPr>
            <p:ph idx="1" type="body"/>
          </p:nvPr>
        </p:nvSpPr>
        <p:spPr>
          <a:xfrm>
            <a:off x="235500" y="818325"/>
            <a:ext cx="4260300" cy="3920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GB"/>
              <a:t>After one forward propagation, a loss  is found. This maps to an n-dimensional space.</a:t>
            </a:r>
            <a:endParaRPr/>
          </a:p>
          <a:p>
            <a:pPr indent="-342900" lvl="0" marL="457200" rtl="0" algn="l">
              <a:spcBef>
                <a:spcPts val="0"/>
              </a:spcBef>
              <a:spcAft>
                <a:spcPts val="0"/>
              </a:spcAft>
              <a:buSzPts val="1800"/>
              <a:buChar char="●"/>
            </a:pPr>
            <a:r>
              <a:rPr lang="en-GB"/>
              <a:t>Model convergence corresponds to the set of weights and biases producing minimum loss.</a:t>
            </a:r>
            <a:endParaRPr/>
          </a:p>
          <a:p>
            <a:pPr indent="-342900" lvl="0" marL="457200" rtl="0" algn="l">
              <a:spcBef>
                <a:spcPts val="0"/>
              </a:spcBef>
              <a:spcAft>
                <a:spcPts val="0"/>
              </a:spcAft>
              <a:buSzPts val="1800"/>
              <a:buChar char="●"/>
            </a:pPr>
            <a:r>
              <a:rPr lang="en-GB"/>
              <a:t>The learning rate determines the step size taken towards the minimum per back propagation.</a:t>
            </a:r>
            <a:endParaRPr/>
          </a:p>
        </p:txBody>
      </p:sp>
      <p:sp>
        <p:nvSpPr>
          <p:cNvPr id="96" name="Google Shape;96;p17"/>
          <p:cNvSpPr txBox="1"/>
          <p:nvPr/>
        </p:nvSpPr>
        <p:spPr>
          <a:xfrm>
            <a:off x="4783625" y="4300950"/>
            <a:ext cx="43188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900" u="sng">
                <a:solidFill>
                  <a:schemeClr val="hlink"/>
                </a:solidFill>
                <a:hlinkClick r:id="rId3"/>
              </a:rPr>
              <a:t>https://www.ucg.org/members/united-news/god-of-the-hills-and-god-of-the-valleys</a:t>
            </a:r>
            <a:endParaRPr sz="900"/>
          </a:p>
          <a:p>
            <a:pPr indent="0" lvl="0" marL="0" rtl="0" algn="l">
              <a:spcBef>
                <a:spcPts val="0"/>
              </a:spcBef>
              <a:spcAft>
                <a:spcPts val="0"/>
              </a:spcAft>
              <a:buNone/>
            </a:pPr>
            <a:r>
              <a:t/>
            </a:r>
            <a:endParaRPr sz="900"/>
          </a:p>
        </p:txBody>
      </p:sp>
      <p:pic>
        <p:nvPicPr>
          <p:cNvPr id="97" name="Google Shape;97;p17"/>
          <p:cNvPicPr preferRelativeResize="0"/>
          <p:nvPr/>
        </p:nvPicPr>
        <p:blipFill>
          <a:blip r:embed="rId4">
            <a:alphaModFix/>
          </a:blip>
          <a:stretch>
            <a:fillRect/>
          </a:stretch>
        </p:blipFill>
        <p:spPr>
          <a:xfrm>
            <a:off x="4783625" y="754138"/>
            <a:ext cx="4267202" cy="3506873"/>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18"/>
          <p:cNvSpPr txBox="1"/>
          <p:nvPr>
            <p:ph type="title"/>
          </p:nvPr>
        </p:nvSpPr>
        <p:spPr>
          <a:xfrm>
            <a:off x="311700" y="216425"/>
            <a:ext cx="4260300" cy="572700"/>
          </a:xfrm>
          <a:prstGeom prst="rect">
            <a:avLst/>
          </a:prstGeom>
        </p:spPr>
        <p:txBody>
          <a:bodyPr anchorCtr="0" anchor="t" bIns="91425" lIns="91425" spcFirstLastPara="1" rIns="91425" wrap="square" tIns="91425">
            <a:normAutofit/>
          </a:bodyPr>
          <a:lstStyle/>
          <a:p>
            <a:pPr indent="0" lvl="0" marL="0" marR="0" rtl="0" algn="l">
              <a:lnSpc>
                <a:spcPct val="115000"/>
              </a:lnSpc>
              <a:spcBef>
                <a:spcPts val="0"/>
              </a:spcBef>
              <a:spcAft>
                <a:spcPts val="1200"/>
              </a:spcAft>
              <a:buNone/>
            </a:pPr>
            <a:r>
              <a:rPr b="1" lang="en-GB" sz="1800">
                <a:solidFill>
                  <a:schemeClr val="dk2"/>
                </a:solidFill>
              </a:rPr>
              <a:t>Machine Learning: Overfitting</a:t>
            </a:r>
            <a:endParaRPr b="1" sz="1800">
              <a:solidFill>
                <a:schemeClr val="dk2"/>
              </a:solidFill>
            </a:endParaRPr>
          </a:p>
        </p:txBody>
      </p:sp>
      <p:cxnSp>
        <p:nvCxnSpPr>
          <p:cNvPr id="103" name="Google Shape;103;p18"/>
          <p:cNvCxnSpPr/>
          <p:nvPr/>
        </p:nvCxnSpPr>
        <p:spPr>
          <a:xfrm rot="10800000">
            <a:off x="235500" y="3445300"/>
            <a:ext cx="0" cy="1342800"/>
          </a:xfrm>
          <a:prstGeom prst="straightConnector1">
            <a:avLst/>
          </a:prstGeom>
          <a:noFill/>
          <a:ln cap="flat" cmpd="sng" w="9525">
            <a:solidFill>
              <a:schemeClr val="dk2"/>
            </a:solidFill>
            <a:prstDash val="solid"/>
            <a:round/>
            <a:headEnd len="med" w="med" type="none"/>
            <a:tailEnd len="med" w="med" type="triangle"/>
          </a:ln>
        </p:spPr>
      </p:cxnSp>
      <p:cxnSp>
        <p:nvCxnSpPr>
          <p:cNvPr id="104" name="Google Shape;104;p18"/>
          <p:cNvCxnSpPr/>
          <p:nvPr/>
        </p:nvCxnSpPr>
        <p:spPr>
          <a:xfrm flipH="1" rot="10800000">
            <a:off x="235500" y="4778200"/>
            <a:ext cx="1442700" cy="9900"/>
          </a:xfrm>
          <a:prstGeom prst="straightConnector1">
            <a:avLst/>
          </a:prstGeom>
          <a:noFill/>
          <a:ln cap="flat" cmpd="sng" w="9525">
            <a:solidFill>
              <a:schemeClr val="dk2"/>
            </a:solidFill>
            <a:prstDash val="solid"/>
            <a:round/>
            <a:headEnd len="med" w="med" type="none"/>
            <a:tailEnd len="med" w="med" type="triangle"/>
          </a:ln>
        </p:spPr>
      </p:cxnSp>
      <p:sp>
        <p:nvSpPr>
          <p:cNvPr id="105" name="Google Shape;105;p18"/>
          <p:cNvSpPr/>
          <p:nvPr/>
        </p:nvSpPr>
        <p:spPr>
          <a:xfrm>
            <a:off x="571175" y="3820600"/>
            <a:ext cx="78900" cy="78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8"/>
          <p:cNvSpPr/>
          <p:nvPr/>
        </p:nvSpPr>
        <p:spPr>
          <a:xfrm>
            <a:off x="875975" y="4049200"/>
            <a:ext cx="78900" cy="78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8"/>
          <p:cNvSpPr/>
          <p:nvPr/>
        </p:nvSpPr>
        <p:spPr>
          <a:xfrm>
            <a:off x="494975" y="4201600"/>
            <a:ext cx="78900" cy="78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8"/>
          <p:cNvSpPr/>
          <p:nvPr/>
        </p:nvSpPr>
        <p:spPr>
          <a:xfrm>
            <a:off x="1028375" y="3820600"/>
            <a:ext cx="78900" cy="78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8"/>
          <p:cNvSpPr/>
          <p:nvPr/>
        </p:nvSpPr>
        <p:spPr>
          <a:xfrm>
            <a:off x="647375" y="4125400"/>
            <a:ext cx="78900" cy="78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8"/>
          <p:cNvSpPr/>
          <p:nvPr/>
        </p:nvSpPr>
        <p:spPr>
          <a:xfrm>
            <a:off x="1028375" y="4049200"/>
            <a:ext cx="78900" cy="78900"/>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8"/>
          <p:cNvSpPr/>
          <p:nvPr/>
        </p:nvSpPr>
        <p:spPr>
          <a:xfrm>
            <a:off x="952175" y="4354000"/>
            <a:ext cx="78900" cy="78900"/>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8"/>
          <p:cNvSpPr/>
          <p:nvPr/>
        </p:nvSpPr>
        <p:spPr>
          <a:xfrm>
            <a:off x="1180775" y="4125400"/>
            <a:ext cx="78900" cy="78900"/>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8"/>
          <p:cNvSpPr/>
          <p:nvPr/>
        </p:nvSpPr>
        <p:spPr>
          <a:xfrm>
            <a:off x="723575" y="4277800"/>
            <a:ext cx="78900" cy="78900"/>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8"/>
          <p:cNvSpPr/>
          <p:nvPr/>
        </p:nvSpPr>
        <p:spPr>
          <a:xfrm>
            <a:off x="647375" y="4506400"/>
            <a:ext cx="78900" cy="78900"/>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8"/>
          <p:cNvSpPr/>
          <p:nvPr/>
        </p:nvSpPr>
        <p:spPr>
          <a:xfrm>
            <a:off x="1180775" y="3820600"/>
            <a:ext cx="78900" cy="78900"/>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6" name="Google Shape;116;p18"/>
          <p:cNvCxnSpPr/>
          <p:nvPr/>
        </p:nvCxnSpPr>
        <p:spPr>
          <a:xfrm flipH="1" rot="10800000">
            <a:off x="255250" y="3564050"/>
            <a:ext cx="1243800" cy="1243800"/>
          </a:xfrm>
          <a:prstGeom prst="straightConnector1">
            <a:avLst/>
          </a:prstGeom>
          <a:noFill/>
          <a:ln cap="flat" cmpd="sng" w="9525">
            <a:solidFill>
              <a:schemeClr val="dk2"/>
            </a:solidFill>
            <a:prstDash val="solid"/>
            <a:round/>
            <a:headEnd len="med" w="med" type="none"/>
            <a:tailEnd len="med" w="med" type="none"/>
          </a:ln>
        </p:spPr>
      </p:cxnSp>
      <p:sp>
        <p:nvSpPr>
          <p:cNvPr id="117" name="Google Shape;117;p18"/>
          <p:cNvSpPr/>
          <p:nvPr/>
        </p:nvSpPr>
        <p:spPr>
          <a:xfrm>
            <a:off x="1333175" y="4430200"/>
            <a:ext cx="78900" cy="78900"/>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8"/>
          <p:cNvSpPr/>
          <p:nvPr/>
        </p:nvSpPr>
        <p:spPr>
          <a:xfrm>
            <a:off x="494975" y="4354000"/>
            <a:ext cx="78900" cy="78900"/>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8"/>
          <p:cNvSpPr/>
          <p:nvPr/>
        </p:nvSpPr>
        <p:spPr>
          <a:xfrm>
            <a:off x="1104575" y="4582600"/>
            <a:ext cx="78900" cy="78900"/>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8"/>
          <p:cNvSpPr/>
          <p:nvPr/>
        </p:nvSpPr>
        <p:spPr>
          <a:xfrm>
            <a:off x="799775" y="3896800"/>
            <a:ext cx="78900" cy="78900"/>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8"/>
          <p:cNvSpPr/>
          <p:nvPr/>
        </p:nvSpPr>
        <p:spPr>
          <a:xfrm>
            <a:off x="952175" y="4277800"/>
            <a:ext cx="78900" cy="78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8"/>
          <p:cNvSpPr/>
          <p:nvPr/>
        </p:nvSpPr>
        <p:spPr>
          <a:xfrm>
            <a:off x="799775" y="3668200"/>
            <a:ext cx="78900" cy="78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8"/>
          <p:cNvSpPr/>
          <p:nvPr/>
        </p:nvSpPr>
        <p:spPr>
          <a:xfrm>
            <a:off x="342575" y="4201600"/>
            <a:ext cx="78900" cy="78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8"/>
          <p:cNvSpPr/>
          <p:nvPr/>
        </p:nvSpPr>
        <p:spPr>
          <a:xfrm>
            <a:off x="1256975" y="3973000"/>
            <a:ext cx="78900" cy="78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8"/>
          <p:cNvSpPr/>
          <p:nvPr/>
        </p:nvSpPr>
        <p:spPr>
          <a:xfrm>
            <a:off x="799775" y="4277800"/>
            <a:ext cx="78900" cy="78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8"/>
          <p:cNvSpPr/>
          <p:nvPr/>
        </p:nvSpPr>
        <p:spPr>
          <a:xfrm>
            <a:off x="1104575" y="4277800"/>
            <a:ext cx="78900" cy="78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8"/>
          <p:cNvSpPr/>
          <p:nvPr/>
        </p:nvSpPr>
        <p:spPr>
          <a:xfrm>
            <a:off x="1104575" y="3515800"/>
            <a:ext cx="78900" cy="78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8"/>
          <p:cNvSpPr/>
          <p:nvPr/>
        </p:nvSpPr>
        <p:spPr>
          <a:xfrm>
            <a:off x="342575" y="3820600"/>
            <a:ext cx="78900" cy="78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18"/>
          <p:cNvSpPr/>
          <p:nvPr/>
        </p:nvSpPr>
        <p:spPr>
          <a:xfrm>
            <a:off x="571175" y="3515800"/>
            <a:ext cx="78900" cy="78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18"/>
          <p:cNvSpPr/>
          <p:nvPr/>
        </p:nvSpPr>
        <p:spPr>
          <a:xfrm>
            <a:off x="1485575" y="3896800"/>
            <a:ext cx="78900" cy="78900"/>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8"/>
          <p:cNvSpPr/>
          <p:nvPr/>
        </p:nvSpPr>
        <p:spPr>
          <a:xfrm>
            <a:off x="418775" y="3973000"/>
            <a:ext cx="78900" cy="78900"/>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18"/>
          <p:cNvSpPr/>
          <p:nvPr/>
        </p:nvSpPr>
        <p:spPr>
          <a:xfrm>
            <a:off x="1104575" y="3668200"/>
            <a:ext cx="78900" cy="78900"/>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3" name="Google Shape;133;p18"/>
          <p:cNvPicPr preferRelativeResize="0"/>
          <p:nvPr/>
        </p:nvPicPr>
        <p:blipFill rotWithShape="1">
          <a:blip r:embed="rId3">
            <a:alphaModFix/>
          </a:blip>
          <a:srcRect b="0" l="50843" r="0" t="0"/>
          <a:stretch/>
        </p:blipFill>
        <p:spPr>
          <a:xfrm>
            <a:off x="6159000" y="228950"/>
            <a:ext cx="2349601" cy="4685576"/>
          </a:xfrm>
          <a:prstGeom prst="rect">
            <a:avLst/>
          </a:prstGeom>
          <a:noFill/>
          <a:ln>
            <a:noFill/>
          </a:ln>
        </p:spPr>
      </p:pic>
      <p:sp>
        <p:nvSpPr>
          <p:cNvPr id="134" name="Google Shape;134;p18"/>
          <p:cNvSpPr txBox="1"/>
          <p:nvPr>
            <p:ph idx="1" type="body"/>
          </p:nvPr>
        </p:nvSpPr>
        <p:spPr>
          <a:xfrm>
            <a:off x="235500" y="818325"/>
            <a:ext cx="4502400" cy="2243100"/>
          </a:xfrm>
          <a:prstGeom prst="rect">
            <a:avLst/>
          </a:prstGeom>
        </p:spPr>
        <p:txBody>
          <a:bodyPr anchorCtr="0" anchor="t" bIns="91425" lIns="91425" spcFirstLastPara="1" rIns="91425" wrap="square" tIns="91425">
            <a:normAutofit lnSpcReduction="10000"/>
          </a:bodyPr>
          <a:lstStyle/>
          <a:p>
            <a:pPr indent="-342900" lvl="0" marL="457200" rtl="0" algn="l">
              <a:spcBef>
                <a:spcPts val="0"/>
              </a:spcBef>
              <a:spcAft>
                <a:spcPts val="0"/>
              </a:spcAft>
              <a:buSzPts val="1800"/>
              <a:buChar char="●"/>
            </a:pPr>
            <a:r>
              <a:rPr lang="en-GB"/>
              <a:t>This is a common </a:t>
            </a:r>
            <a:r>
              <a:rPr lang="en-GB"/>
              <a:t>problem</a:t>
            </a:r>
            <a:r>
              <a:rPr lang="en-GB"/>
              <a:t> with machine learning </a:t>
            </a:r>
            <a:r>
              <a:rPr lang="en-GB"/>
              <a:t>algorithms.</a:t>
            </a:r>
            <a:endParaRPr/>
          </a:p>
          <a:p>
            <a:pPr indent="-342900" lvl="0" marL="457200" rtl="0" algn="l">
              <a:spcBef>
                <a:spcPts val="0"/>
              </a:spcBef>
              <a:spcAft>
                <a:spcPts val="0"/>
              </a:spcAft>
              <a:buSzPts val="1800"/>
              <a:buChar char="●"/>
            </a:pPr>
            <a:r>
              <a:rPr lang="en-GB"/>
              <a:t>The model starts to memorise the testing data.</a:t>
            </a:r>
            <a:endParaRPr/>
          </a:p>
          <a:p>
            <a:pPr indent="-342900" lvl="0" marL="457200" rtl="0" algn="l">
              <a:spcBef>
                <a:spcPts val="0"/>
              </a:spcBef>
              <a:spcAft>
                <a:spcPts val="0"/>
              </a:spcAft>
              <a:buSzPts val="1800"/>
              <a:buChar char="●"/>
            </a:pPr>
            <a:r>
              <a:rPr lang="en-GB"/>
              <a:t>Can be mitigated with dropout layers, early stopping and  avoiding overly complex models.</a:t>
            </a:r>
            <a:endParaRPr/>
          </a:p>
        </p:txBody>
      </p:sp>
      <p:cxnSp>
        <p:nvCxnSpPr>
          <p:cNvPr id="135" name="Google Shape;135;p18"/>
          <p:cNvCxnSpPr/>
          <p:nvPr/>
        </p:nvCxnSpPr>
        <p:spPr>
          <a:xfrm rot="10800000">
            <a:off x="2171375" y="3435425"/>
            <a:ext cx="0" cy="1342800"/>
          </a:xfrm>
          <a:prstGeom prst="straightConnector1">
            <a:avLst/>
          </a:prstGeom>
          <a:noFill/>
          <a:ln cap="flat" cmpd="sng" w="9525">
            <a:solidFill>
              <a:schemeClr val="dk2"/>
            </a:solidFill>
            <a:prstDash val="solid"/>
            <a:round/>
            <a:headEnd len="med" w="med" type="none"/>
            <a:tailEnd len="med" w="med" type="triangle"/>
          </a:ln>
        </p:spPr>
      </p:cxnSp>
      <p:cxnSp>
        <p:nvCxnSpPr>
          <p:cNvPr id="136" name="Google Shape;136;p18"/>
          <p:cNvCxnSpPr/>
          <p:nvPr/>
        </p:nvCxnSpPr>
        <p:spPr>
          <a:xfrm flipH="1" rot="10800000">
            <a:off x="2171375" y="4768325"/>
            <a:ext cx="1442700" cy="9900"/>
          </a:xfrm>
          <a:prstGeom prst="straightConnector1">
            <a:avLst/>
          </a:prstGeom>
          <a:noFill/>
          <a:ln cap="flat" cmpd="sng" w="9525">
            <a:solidFill>
              <a:schemeClr val="dk2"/>
            </a:solidFill>
            <a:prstDash val="solid"/>
            <a:round/>
            <a:headEnd len="med" w="med" type="none"/>
            <a:tailEnd len="med" w="med" type="triangle"/>
          </a:ln>
        </p:spPr>
      </p:cxnSp>
      <p:sp>
        <p:nvSpPr>
          <p:cNvPr id="137" name="Google Shape;137;p18"/>
          <p:cNvSpPr/>
          <p:nvPr/>
        </p:nvSpPr>
        <p:spPr>
          <a:xfrm>
            <a:off x="2507050" y="3810725"/>
            <a:ext cx="78900" cy="78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8"/>
          <p:cNvSpPr/>
          <p:nvPr/>
        </p:nvSpPr>
        <p:spPr>
          <a:xfrm>
            <a:off x="2430850" y="4191725"/>
            <a:ext cx="78900" cy="78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8"/>
          <p:cNvSpPr/>
          <p:nvPr/>
        </p:nvSpPr>
        <p:spPr>
          <a:xfrm>
            <a:off x="2583250" y="4115525"/>
            <a:ext cx="78900" cy="78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18"/>
          <p:cNvSpPr/>
          <p:nvPr/>
        </p:nvSpPr>
        <p:spPr>
          <a:xfrm>
            <a:off x="2964250" y="4039325"/>
            <a:ext cx="78900" cy="78900"/>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18"/>
          <p:cNvSpPr/>
          <p:nvPr/>
        </p:nvSpPr>
        <p:spPr>
          <a:xfrm>
            <a:off x="2888050" y="4344125"/>
            <a:ext cx="78900" cy="78900"/>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8"/>
          <p:cNvSpPr/>
          <p:nvPr/>
        </p:nvSpPr>
        <p:spPr>
          <a:xfrm>
            <a:off x="3116650" y="4115525"/>
            <a:ext cx="78900" cy="78900"/>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8"/>
          <p:cNvSpPr/>
          <p:nvPr/>
        </p:nvSpPr>
        <p:spPr>
          <a:xfrm>
            <a:off x="3269050" y="4420325"/>
            <a:ext cx="78900" cy="78900"/>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8"/>
          <p:cNvSpPr/>
          <p:nvPr/>
        </p:nvSpPr>
        <p:spPr>
          <a:xfrm>
            <a:off x="3040450" y="4572725"/>
            <a:ext cx="78900" cy="78900"/>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8"/>
          <p:cNvSpPr/>
          <p:nvPr/>
        </p:nvSpPr>
        <p:spPr>
          <a:xfrm>
            <a:off x="2735650" y="3886925"/>
            <a:ext cx="78900" cy="78900"/>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8"/>
          <p:cNvSpPr/>
          <p:nvPr/>
        </p:nvSpPr>
        <p:spPr>
          <a:xfrm>
            <a:off x="2735650" y="3658325"/>
            <a:ext cx="78900" cy="78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8"/>
          <p:cNvSpPr/>
          <p:nvPr/>
        </p:nvSpPr>
        <p:spPr>
          <a:xfrm>
            <a:off x="2278450" y="4191725"/>
            <a:ext cx="78900" cy="78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8"/>
          <p:cNvSpPr/>
          <p:nvPr/>
        </p:nvSpPr>
        <p:spPr>
          <a:xfrm>
            <a:off x="3192850" y="3963125"/>
            <a:ext cx="78900" cy="78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8"/>
          <p:cNvSpPr/>
          <p:nvPr/>
        </p:nvSpPr>
        <p:spPr>
          <a:xfrm>
            <a:off x="2735650" y="4267925"/>
            <a:ext cx="78900" cy="78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8"/>
          <p:cNvSpPr/>
          <p:nvPr/>
        </p:nvSpPr>
        <p:spPr>
          <a:xfrm>
            <a:off x="3040450" y="4267925"/>
            <a:ext cx="78900" cy="78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8"/>
          <p:cNvSpPr/>
          <p:nvPr/>
        </p:nvSpPr>
        <p:spPr>
          <a:xfrm>
            <a:off x="2278450" y="3810725"/>
            <a:ext cx="78900" cy="78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8"/>
          <p:cNvSpPr/>
          <p:nvPr/>
        </p:nvSpPr>
        <p:spPr>
          <a:xfrm>
            <a:off x="2507050" y="3505925"/>
            <a:ext cx="78900" cy="78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8"/>
          <p:cNvSpPr/>
          <p:nvPr/>
        </p:nvSpPr>
        <p:spPr>
          <a:xfrm>
            <a:off x="3421450" y="3886925"/>
            <a:ext cx="78900" cy="78900"/>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8"/>
          <p:cNvSpPr/>
          <p:nvPr/>
        </p:nvSpPr>
        <p:spPr>
          <a:xfrm>
            <a:off x="2354650" y="3963125"/>
            <a:ext cx="78900" cy="78900"/>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5" name="Google Shape;155;p18"/>
          <p:cNvCxnSpPr/>
          <p:nvPr/>
        </p:nvCxnSpPr>
        <p:spPr>
          <a:xfrm rot="10800000">
            <a:off x="3868713" y="3435425"/>
            <a:ext cx="0" cy="1342800"/>
          </a:xfrm>
          <a:prstGeom prst="straightConnector1">
            <a:avLst/>
          </a:prstGeom>
          <a:noFill/>
          <a:ln cap="flat" cmpd="sng" w="9525">
            <a:solidFill>
              <a:schemeClr val="dk2"/>
            </a:solidFill>
            <a:prstDash val="solid"/>
            <a:round/>
            <a:headEnd len="med" w="med" type="none"/>
            <a:tailEnd len="med" w="med" type="triangle"/>
          </a:ln>
        </p:spPr>
      </p:cxnSp>
      <p:cxnSp>
        <p:nvCxnSpPr>
          <p:cNvPr id="156" name="Google Shape;156;p18"/>
          <p:cNvCxnSpPr/>
          <p:nvPr/>
        </p:nvCxnSpPr>
        <p:spPr>
          <a:xfrm flipH="1" rot="10800000">
            <a:off x="3868713" y="4768325"/>
            <a:ext cx="1442700" cy="9900"/>
          </a:xfrm>
          <a:prstGeom prst="straightConnector1">
            <a:avLst/>
          </a:prstGeom>
          <a:noFill/>
          <a:ln cap="flat" cmpd="sng" w="9525">
            <a:solidFill>
              <a:schemeClr val="dk2"/>
            </a:solidFill>
            <a:prstDash val="solid"/>
            <a:round/>
            <a:headEnd len="med" w="med" type="none"/>
            <a:tailEnd len="med" w="med" type="triangle"/>
          </a:ln>
        </p:spPr>
      </p:cxnSp>
      <p:sp>
        <p:nvSpPr>
          <p:cNvPr id="157" name="Google Shape;157;p18"/>
          <p:cNvSpPr/>
          <p:nvPr/>
        </p:nvSpPr>
        <p:spPr>
          <a:xfrm>
            <a:off x="4204388" y="3810725"/>
            <a:ext cx="78900" cy="78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8"/>
          <p:cNvSpPr/>
          <p:nvPr/>
        </p:nvSpPr>
        <p:spPr>
          <a:xfrm>
            <a:off x="4128188" y="4191725"/>
            <a:ext cx="78900" cy="78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18"/>
          <p:cNvSpPr/>
          <p:nvPr/>
        </p:nvSpPr>
        <p:spPr>
          <a:xfrm>
            <a:off x="4280588" y="4115525"/>
            <a:ext cx="78900" cy="78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18"/>
          <p:cNvSpPr/>
          <p:nvPr/>
        </p:nvSpPr>
        <p:spPr>
          <a:xfrm>
            <a:off x="4661588" y="4039325"/>
            <a:ext cx="78900" cy="78900"/>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8"/>
          <p:cNvSpPr/>
          <p:nvPr/>
        </p:nvSpPr>
        <p:spPr>
          <a:xfrm>
            <a:off x="4585388" y="4344125"/>
            <a:ext cx="78900" cy="78900"/>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8"/>
          <p:cNvSpPr/>
          <p:nvPr/>
        </p:nvSpPr>
        <p:spPr>
          <a:xfrm>
            <a:off x="4813988" y="4115525"/>
            <a:ext cx="78900" cy="78900"/>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8"/>
          <p:cNvSpPr/>
          <p:nvPr/>
        </p:nvSpPr>
        <p:spPr>
          <a:xfrm>
            <a:off x="4966388" y="4420325"/>
            <a:ext cx="78900" cy="78900"/>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8"/>
          <p:cNvSpPr/>
          <p:nvPr/>
        </p:nvSpPr>
        <p:spPr>
          <a:xfrm>
            <a:off x="4737788" y="4572725"/>
            <a:ext cx="78900" cy="78900"/>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8"/>
          <p:cNvSpPr/>
          <p:nvPr/>
        </p:nvSpPr>
        <p:spPr>
          <a:xfrm>
            <a:off x="4432988" y="3886925"/>
            <a:ext cx="78900" cy="78900"/>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8"/>
          <p:cNvSpPr/>
          <p:nvPr/>
        </p:nvSpPr>
        <p:spPr>
          <a:xfrm>
            <a:off x="4432988" y="3658325"/>
            <a:ext cx="78900" cy="78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8"/>
          <p:cNvSpPr/>
          <p:nvPr/>
        </p:nvSpPr>
        <p:spPr>
          <a:xfrm>
            <a:off x="3975788" y="4191725"/>
            <a:ext cx="78900" cy="78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8"/>
          <p:cNvSpPr/>
          <p:nvPr/>
        </p:nvSpPr>
        <p:spPr>
          <a:xfrm>
            <a:off x="4890188" y="3963125"/>
            <a:ext cx="78900" cy="78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18"/>
          <p:cNvSpPr/>
          <p:nvPr/>
        </p:nvSpPr>
        <p:spPr>
          <a:xfrm>
            <a:off x="4432988" y="4267925"/>
            <a:ext cx="78900" cy="78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18"/>
          <p:cNvSpPr/>
          <p:nvPr/>
        </p:nvSpPr>
        <p:spPr>
          <a:xfrm>
            <a:off x="4737788" y="4267925"/>
            <a:ext cx="78900" cy="78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8"/>
          <p:cNvSpPr/>
          <p:nvPr/>
        </p:nvSpPr>
        <p:spPr>
          <a:xfrm>
            <a:off x="3975788" y="3810725"/>
            <a:ext cx="78900" cy="78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8"/>
          <p:cNvSpPr/>
          <p:nvPr/>
        </p:nvSpPr>
        <p:spPr>
          <a:xfrm>
            <a:off x="4204388" y="3505925"/>
            <a:ext cx="78900" cy="78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8"/>
          <p:cNvSpPr/>
          <p:nvPr/>
        </p:nvSpPr>
        <p:spPr>
          <a:xfrm>
            <a:off x="5118788" y="3886925"/>
            <a:ext cx="78900" cy="78900"/>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18"/>
          <p:cNvSpPr/>
          <p:nvPr/>
        </p:nvSpPr>
        <p:spPr>
          <a:xfrm>
            <a:off x="4051988" y="3963125"/>
            <a:ext cx="78900" cy="78900"/>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75" name="Google Shape;175;p18"/>
          <p:cNvCxnSpPr/>
          <p:nvPr/>
        </p:nvCxnSpPr>
        <p:spPr>
          <a:xfrm flipH="1" rot="10800000">
            <a:off x="2195775" y="3499275"/>
            <a:ext cx="1102800" cy="1293300"/>
          </a:xfrm>
          <a:prstGeom prst="straightConnector1">
            <a:avLst/>
          </a:prstGeom>
          <a:noFill/>
          <a:ln cap="flat" cmpd="sng" w="9525">
            <a:solidFill>
              <a:schemeClr val="dk2"/>
            </a:solidFill>
            <a:prstDash val="solid"/>
            <a:round/>
            <a:headEnd len="med" w="med" type="none"/>
            <a:tailEnd len="med" w="med" type="none"/>
          </a:ln>
        </p:spPr>
      </p:cxnSp>
      <p:sp>
        <p:nvSpPr>
          <p:cNvPr id="176" name="Google Shape;176;p18"/>
          <p:cNvSpPr/>
          <p:nvPr/>
        </p:nvSpPr>
        <p:spPr>
          <a:xfrm>
            <a:off x="2502088" y="3810725"/>
            <a:ext cx="78900" cy="78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8"/>
          <p:cNvSpPr/>
          <p:nvPr/>
        </p:nvSpPr>
        <p:spPr>
          <a:xfrm>
            <a:off x="2806888" y="4039325"/>
            <a:ext cx="78900" cy="78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18"/>
          <p:cNvSpPr/>
          <p:nvPr/>
        </p:nvSpPr>
        <p:spPr>
          <a:xfrm>
            <a:off x="2425888" y="4191725"/>
            <a:ext cx="78900" cy="78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18"/>
          <p:cNvSpPr/>
          <p:nvPr/>
        </p:nvSpPr>
        <p:spPr>
          <a:xfrm>
            <a:off x="2959288" y="3810725"/>
            <a:ext cx="78900" cy="78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8"/>
          <p:cNvSpPr/>
          <p:nvPr/>
        </p:nvSpPr>
        <p:spPr>
          <a:xfrm>
            <a:off x="2578288" y="4115525"/>
            <a:ext cx="78900" cy="78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8"/>
          <p:cNvSpPr/>
          <p:nvPr/>
        </p:nvSpPr>
        <p:spPr>
          <a:xfrm>
            <a:off x="2959288" y="4039325"/>
            <a:ext cx="78900" cy="78900"/>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8"/>
          <p:cNvSpPr/>
          <p:nvPr/>
        </p:nvSpPr>
        <p:spPr>
          <a:xfrm>
            <a:off x="2883088" y="4344125"/>
            <a:ext cx="78900" cy="78900"/>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8"/>
          <p:cNvSpPr/>
          <p:nvPr/>
        </p:nvSpPr>
        <p:spPr>
          <a:xfrm>
            <a:off x="3111688" y="4115525"/>
            <a:ext cx="78900" cy="78900"/>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18"/>
          <p:cNvSpPr/>
          <p:nvPr/>
        </p:nvSpPr>
        <p:spPr>
          <a:xfrm>
            <a:off x="2654488" y="4267925"/>
            <a:ext cx="78900" cy="78900"/>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18"/>
          <p:cNvSpPr/>
          <p:nvPr/>
        </p:nvSpPr>
        <p:spPr>
          <a:xfrm>
            <a:off x="2578288" y="4496525"/>
            <a:ext cx="78900" cy="78900"/>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8"/>
          <p:cNvSpPr/>
          <p:nvPr/>
        </p:nvSpPr>
        <p:spPr>
          <a:xfrm>
            <a:off x="3111688" y="3810725"/>
            <a:ext cx="78900" cy="78900"/>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8"/>
          <p:cNvSpPr/>
          <p:nvPr/>
        </p:nvSpPr>
        <p:spPr>
          <a:xfrm>
            <a:off x="3264088" y="4420325"/>
            <a:ext cx="78900" cy="78900"/>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8"/>
          <p:cNvSpPr/>
          <p:nvPr/>
        </p:nvSpPr>
        <p:spPr>
          <a:xfrm>
            <a:off x="2425888" y="4344125"/>
            <a:ext cx="78900" cy="78900"/>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8"/>
          <p:cNvSpPr/>
          <p:nvPr/>
        </p:nvSpPr>
        <p:spPr>
          <a:xfrm>
            <a:off x="3035488" y="4572725"/>
            <a:ext cx="78900" cy="78900"/>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8"/>
          <p:cNvSpPr/>
          <p:nvPr/>
        </p:nvSpPr>
        <p:spPr>
          <a:xfrm>
            <a:off x="2730688" y="3886925"/>
            <a:ext cx="78900" cy="78900"/>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8"/>
          <p:cNvSpPr/>
          <p:nvPr/>
        </p:nvSpPr>
        <p:spPr>
          <a:xfrm>
            <a:off x="2883088" y="4267925"/>
            <a:ext cx="78900" cy="78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8"/>
          <p:cNvSpPr/>
          <p:nvPr/>
        </p:nvSpPr>
        <p:spPr>
          <a:xfrm>
            <a:off x="2730688" y="3658325"/>
            <a:ext cx="78900" cy="78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8"/>
          <p:cNvSpPr/>
          <p:nvPr/>
        </p:nvSpPr>
        <p:spPr>
          <a:xfrm>
            <a:off x="2273488" y="4191725"/>
            <a:ext cx="78900" cy="78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8"/>
          <p:cNvSpPr/>
          <p:nvPr/>
        </p:nvSpPr>
        <p:spPr>
          <a:xfrm>
            <a:off x="3187888" y="3963125"/>
            <a:ext cx="78900" cy="78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8"/>
          <p:cNvSpPr/>
          <p:nvPr/>
        </p:nvSpPr>
        <p:spPr>
          <a:xfrm>
            <a:off x="2730688" y="4267925"/>
            <a:ext cx="78900" cy="78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8"/>
          <p:cNvSpPr/>
          <p:nvPr/>
        </p:nvSpPr>
        <p:spPr>
          <a:xfrm>
            <a:off x="3035488" y="4267925"/>
            <a:ext cx="78900" cy="78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8"/>
          <p:cNvSpPr/>
          <p:nvPr/>
        </p:nvSpPr>
        <p:spPr>
          <a:xfrm>
            <a:off x="3035488" y="3505925"/>
            <a:ext cx="78900" cy="78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8"/>
          <p:cNvSpPr/>
          <p:nvPr/>
        </p:nvSpPr>
        <p:spPr>
          <a:xfrm>
            <a:off x="2273488" y="3810725"/>
            <a:ext cx="78900" cy="78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8"/>
          <p:cNvSpPr/>
          <p:nvPr/>
        </p:nvSpPr>
        <p:spPr>
          <a:xfrm>
            <a:off x="2502088" y="3505925"/>
            <a:ext cx="78900" cy="78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8"/>
          <p:cNvSpPr/>
          <p:nvPr/>
        </p:nvSpPr>
        <p:spPr>
          <a:xfrm>
            <a:off x="3416488" y="3886925"/>
            <a:ext cx="78900" cy="78900"/>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8"/>
          <p:cNvSpPr/>
          <p:nvPr/>
        </p:nvSpPr>
        <p:spPr>
          <a:xfrm>
            <a:off x="2349688" y="3963125"/>
            <a:ext cx="78900" cy="78900"/>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8"/>
          <p:cNvSpPr/>
          <p:nvPr/>
        </p:nvSpPr>
        <p:spPr>
          <a:xfrm>
            <a:off x="3035488" y="3658325"/>
            <a:ext cx="78900" cy="78900"/>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18"/>
          <p:cNvSpPr/>
          <p:nvPr/>
        </p:nvSpPr>
        <p:spPr>
          <a:xfrm>
            <a:off x="4205225" y="3810725"/>
            <a:ext cx="78900" cy="78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18"/>
          <p:cNvSpPr/>
          <p:nvPr/>
        </p:nvSpPr>
        <p:spPr>
          <a:xfrm>
            <a:off x="4510025" y="4039325"/>
            <a:ext cx="78900" cy="78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8"/>
          <p:cNvSpPr/>
          <p:nvPr/>
        </p:nvSpPr>
        <p:spPr>
          <a:xfrm>
            <a:off x="4129025" y="4191725"/>
            <a:ext cx="78900" cy="78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8"/>
          <p:cNvSpPr/>
          <p:nvPr/>
        </p:nvSpPr>
        <p:spPr>
          <a:xfrm>
            <a:off x="4662425" y="3810725"/>
            <a:ext cx="78900" cy="78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8"/>
          <p:cNvSpPr/>
          <p:nvPr/>
        </p:nvSpPr>
        <p:spPr>
          <a:xfrm>
            <a:off x="4281425" y="4115525"/>
            <a:ext cx="78900" cy="78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8"/>
          <p:cNvSpPr/>
          <p:nvPr/>
        </p:nvSpPr>
        <p:spPr>
          <a:xfrm>
            <a:off x="4662425" y="4039325"/>
            <a:ext cx="78900" cy="78900"/>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8"/>
          <p:cNvSpPr/>
          <p:nvPr/>
        </p:nvSpPr>
        <p:spPr>
          <a:xfrm>
            <a:off x="4586225" y="4344125"/>
            <a:ext cx="78900" cy="78900"/>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8"/>
          <p:cNvSpPr/>
          <p:nvPr/>
        </p:nvSpPr>
        <p:spPr>
          <a:xfrm>
            <a:off x="4814825" y="4115525"/>
            <a:ext cx="78900" cy="78900"/>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8"/>
          <p:cNvSpPr/>
          <p:nvPr/>
        </p:nvSpPr>
        <p:spPr>
          <a:xfrm>
            <a:off x="4357625" y="4267925"/>
            <a:ext cx="78900" cy="78900"/>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8"/>
          <p:cNvSpPr/>
          <p:nvPr/>
        </p:nvSpPr>
        <p:spPr>
          <a:xfrm>
            <a:off x="4281425" y="4496525"/>
            <a:ext cx="78900" cy="78900"/>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8"/>
          <p:cNvSpPr/>
          <p:nvPr/>
        </p:nvSpPr>
        <p:spPr>
          <a:xfrm>
            <a:off x="4814825" y="3810725"/>
            <a:ext cx="78900" cy="78900"/>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18"/>
          <p:cNvSpPr/>
          <p:nvPr/>
        </p:nvSpPr>
        <p:spPr>
          <a:xfrm>
            <a:off x="4967225" y="4420325"/>
            <a:ext cx="78900" cy="78900"/>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18"/>
          <p:cNvSpPr/>
          <p:nvPr/>
        </p:nvSpPr>
        <p:spPr>
          <a:xfrm>
            <a:off x="4129025" y="4344125"/>
            <a:ext cx="78900" cy="78900"/>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8"/>
          <p:cNvSpPr/>
          <p:nvPr/>
        </p:nvSpPr>
        <p:spPr>
          <a:xfrm>
            <a:off x="4738625" y="4572725"/>
            <a:ext cx="78900" cy="78900"/>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8"/>
          <p:cNvSpPr/>
          <p:nvPr/>
        </p:nvSpPr>
        <p:spPr>
          <a:xfrm>
            <a:off x="4433825" y="3886925"/>
            <a:ext cx="78900" cy="78900"/>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8"/>
          <p:cNvSpPr/>
          <p:nvPr/>
        </p:nvSpPr>
        <p:spPr>
          <a:xfrm>
            <a:off x="4586225" y="4267925"/>
            <a:ext cx="78900" cy="78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8"/>
          <p:cNvSpPr/>
          <p:nvPr/>
        </p:nvSpPr>
        <p:spPr>
          <a:xfrm>
            <a:off x="4433825" y="3658325"/>
            <a:ext cx="78900" cy="78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8"/>
          <p:cNvSpPr/>
          <p:nvPr/>
        </p:nvSpPr>
        <p:spPr>
          <a:xfrm>
            <a:off x="3976625" y="4191725"/>
            <a:ext cx="78900" cy="78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8"/>
          <p:cNvSpPr/>
          <p:nvPr/>
        </p:nvSpPr>
        <p:spPr>
          <a:xfrm>
            <a:off x="4891025" y="3963125"/>
            <a:ext cx="78900" cy="78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8"/>
          <p:cNvSpPr/>
          <p:nvPr/>
        </p:nvSpPr>
        <p:spPr>
          <a:xfrm>
            <a:off x="4433825" y="4267925"/>
            <a:ext cx="78900" cy="78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8"/>
          <p:cNvSpPr/>
          <p:nvPr/>
        </p:nvSpPr>
        <p:spPr>
          <a:xfrm>
            <a:off x="4738625" y="4267925"/>
            <a:ext cx="78900" cy="78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18"/>
          <p:cNvSpPr/>
          <p:nvPr/>
        </p:nvSpPr>
        <p:spPr>
          <a:xfrm>
            <a:off x="4738625" y="3505925"/>
            <a:ext cx="78900" cy="78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8"/>
          <p:cNvSpPr/>
          <p:nvPr/>
        </p:nvSpPr>
        <p:spPr>
          <a:xfrm>
            <a:off x="3976625" y="3810725"/>
            <a:ext cx="78900" cy="78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8"/>
          <p:cNvSpPr/>
          <p:nvPr/>
        </p:nvSpPr>
        <p:spPr>
          <a:xfrm>
            <a:off x="4205225" y="3505925"/>
            <a:ext cx="78900" cy="78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8"/>
          <p:cNvSpPr/>
          <p:nvPr/>
        </p:nvSpPr>
        <p:spPr>
          <a:xfrm>
            <a:off x="5119625" y="3886925"/>
            <a:ext cx="78900" cy="78900"/>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18"/>
          <p:cNvSpPr/>
          <p:nvPr/>
        </p:nvSpPr>
        <p:spPr>
          <a:xfrm>
            <a:off x="4052825" y="3963125"/>
            <a:ext cx="78900" cy="78900"/>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18"/>
          <p:cNvSpPr/>
          <p:nvPr/>
        </p:nvSpPr>
        <p:spPr>
          <a:xfrm>
            <a:off x="4738625" y="3658325"/>
            <a:ext cx="78900" cy="78900"/>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8"/>
          <p:cNvSpPr/>
          <p:nvPr/>
        </p:nvSpPr>
        <p:spPr>
          <a:xfrm>
            <a:off x="3880175" y="3831126"/>
            <a:ext cx="1594200" cy="941325"/>
          </a:xfrm>
          <a:custGeom>
            <a:rect b="b" l="l" r="r" t="t"/>
            <a:pathLst>
              <a:path extrusionOk="0" h="37653" w="63768">
                <a:moveTo>
                  <a:pt x="0" y="37255"/>
                </a:moveTo>
                <a:cubicBezTo>
                  <a:pt x="10618" y="37255"/>
                  <a:pt x="24908" y="39731"/>
                  <a:pt x="31282" y="31239"/>
                </a:cubicBezTo>
                <a:cubicBezTo>
                  <a:pt x="33365" y="28463"/>
                  <a:pt x="26923" y="24317"/>
                  <a:pt x="28475" y="21213"/>
                </a:cubicBezTo>
                <a:cubicBezTo>
                  <a:pt x="29742" y="18679"/>
                  <a:pt x="33748" y="23333"/>
                  <a:pt x="36496" y="24020"/>
                </a:cubicBezTo>
                <a:cubicBezTo>
                  <a:pt x="38887" y="24618"/>
                  <a:pt x="41906" y="20797"/>
                  <a:pt x="41309" y="18406"/>
                </a:cubicBezTo>
                <a:cubicBezTo>
                  <a:pt x="40641" y="15732"/>
                  <a:pt x="36248" y="16221"/>
                  <a:pt x="33689" y="15197"/>
                </a:cubicBezTo>
                <a:cubicBezTo>
                  <a:pt x="28522" y="13130"/>
                  <a:pt x="23848" y="9729"/>
                  <a:pt x="18449" y="8379"/>
                </a:cubicBezTo>
                <a:cubicBezTo>
                  <a:pt x="14022" y="7272"/>
                  <a:pt x="8040" y="12809"/>
                  <a:pt x="4813" y="9582"/>
                </a:cubicBezTo>
                <a:cubicBezTo>
                  <a:pt x="3490" y="8259"/>
                  <a:pt x="3775" y="5525"/>
                  <a:pt x="4813" y="3968"/>
                </a:cubicBezTo>
                <a:cubicBezTo>
                  <a:pt x="6754" y="1057"/>
                  <a:pt x="11741" y="2764"/>
                  <a:pt x="15240" y="2764"/>
                </a:cubicBezTo>
                <a:cubicBezTo>
                  <a:pt x="20855" y="2764"/>
                  <a:pt x="26638" y="1400"/>
                  <a:pt x="32085" y="2764"/>
                </a:cubicBezTo>
                <a:cubicBezTo>
                  <a:pt x="36366" y="3836"/>
                  <a:pt x="38631" y="9314"/>
                  <a:pt x="42913" y="10384"/>
                </a:cubicBezTo>
                <a:cubicBezTo>
                  <a:pt x="46235" y="11214"/>
                  <a:pt x="46910" y="4785"/>
                  <a:pt x="49330" y="2363"/>
                </a:cubicBezTo>
                <a:cubicBezTo>
                  <a:pt x="52765" y="-1074"/>
                  <a:pt x="58909" y="358"/>
                  <a:pt x="63768" y="358"/>
                </a:cubicBezTo>
              </a:path>
            </a:pathLst>
          </a:custGeom>
          <a:noFill/>
          <a:ln cap="flat" cmpd="sng" w="9525">
            <a:solidFill>
              <a:schemeClr val="dk2"/>
            </a:solidFill>
            <a:prstDash val="solid"/>
            <a:round/>
            <a:headEnd len="med" w="med" type="none"/>
            <a:tailEnd len="med" w="med" type="none"/>
          </a:ln>
        </p:spPr>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5"/>
                                        </p:tgtEl>
                                        <p:attrNameLst>
                                          <p:attrName>style.visibility</p:attrName>
                                        </p:attrNameLst>
                                      </p:cBhvr>
                                      <p:to>
                                        <p:strVal val="visible"/>
                                      </p:to>
                                    </p:set>
                                    <p:animEffect filter="fade" transition="in">
                                      <p:cBhvr>
                                        <p:cTn dur="1000"/>
                                        <p:tgtEl>
                                          <p:spTgt spid="135"/>
                                        </p:tgtEl>
                                      </p:cBhvr>
                                    </p:animEffect>
                                  </p:childTnLst>
                                </p:cTn>
                              </p:par>
                              <p:par>
                                <p:cTn fill="hold" nodeType="withEffect" presetClass="entr" presetID="10" presetSubtype="0">
                                  <p:stCondLst>
                                    <p:cond delay="0"/>
                                  </p:stCondLst>
                                  <p:childTnLst>
                                    <p:set>
                                      <p:cBhvr>
                                        <p:cTn dur="1" fill="hold">
                                          <p:stCondLst>
                                            <p:cond delay="0"/>
                                          </p:stCondLst>
                                        </p:cTn>
                                        <p:tgtEl>
                                          <p:spTgt spid="136"/>
                                        </p:tgtEl>
                                        <p:attrNameLst>
                                          <p:attrName>style.visibility</p:attrName>
                                        </p:attrNameLst>
                                      </p:cBhvr>
                                      <p:to>
                                        <p:strVal val="visible"/>
                                      </p:to>
                                    </p:set>
                                    <p:animEffect filter="fade" transition="in">
                                      <p:cBhvr>
                                        <p:cTn dur="1000"/>
                                        <p:tgtEl>
                                          <p:spTgt spid="136"/>
                                        </p:tgtEl>
                                      </p:cBhvr>
                                    </p:animEffect>
                                  </p:childTnLst>
                                </p:cTn>
                              </p:par>
                              <p:par>
                                <p:cTn fill="hold" nodeType="withEffect" presetClass="entr" presetID="10" presetSubtype="0">
                                  <p:stCondLst>
                                    <p:cond delay="0"/>
                                  </p:stCondLst>
                                  <p:childTnLst>
                                    <p:set>
                                      <p:cBhvr>
                                        <p:cTn dur="1" fill="hold">
                                          <p:stCondLst>
                                            <p:cond delay="0"/>
                                          </p:stCondLst>
                                        </p:cTn>
                                        <p:tgtEl>
                                          <p:spTgt spid="137"/>
                                        </p:tgtEl>
                                        <p:attrNameLst>
                                          <p:attrName>style.visibility</p:attrName>
                                        </p:attrNameLst>
                                      </p:cBhvr>
                                      <p:to>
                                        <p:strVal val="visible"/>
                                      </p:to>
                                    </p:set>
                                    <p:animEffect filter="fade" transition="in">
                                      <p:cBhvr>
                                        <p:cTn dur="1000"/>
                                        <p:tgtEl>
                                          <p:spTgt spid="137"/>
                                        </p:tgtEl>
                                      </p:cBhvr>
                                    </p:animEffect>
                                  </p:childTnLst>
                                </p:cTn>
                              </p:par>
                              <p:par>
                                <p:cTn fill="hold" nodeType="withEffect" presetClass="entr" presetID="10" presetSubtype="0">
                                  <p:stCondLst>
                                    <p:cond delay="0"/>
                                  </p:stCondLst>
                                  <p:childTnLst>
                                    <p:set>
                                      <p:cBhvr>
                                        <p:cTn dur="1" fill="hold">
                                          <p:stCondLst>
                                            <p:cond delay="0"/>
                                          </p:stCondLst>
                                        </p:cTn>
                                        <p:tgtEl>
                                          <p:spTgt spid="138"/>
                                        </p:tgtEl>
                                        <p:attrNameLst>
                                          <p:attrName>style.visibility</p:attrName>
                                        </p:attrNameLst>
                                      </p:cBhvr>
                                      <p:to>
                                        <p:strVal val="visible"/>
                                      </p:to>
                                    </p:set>
                                    <p:animEffect filter="fade" transition="in">
                                      <p:cBhvr>
                                        <p:cTn dur="1000"/>
                                        <p:tgtEl>
                                          <p:spTgt spid="138"/>
                                        </p:tgtEl>
                                      </p:cBhvr>
                                    </p:animEffect>
                                  </p:childTnLst>
                                </p:cTn>
                              </p:par>
                              <p:par>
                                <p:cTn fill="hold" nodeType="withEffect" presetClass="entr" presetID="10" presetSubtype="0">
                                  <p:stCondLst>
                                    <p:cond delay="0"/>
                                  </p:stCondLst>
                                  <p:childTnLst>
                                    <p:set>
                                      <p:cBhvr>
                                        <p:cTn dur="1" fill="hold">
                                          <p:stCondLst>
                                            <p:cond delay="0"/>
                                          </p:stCondLst>
                                        </p:cTn>
                                        <p:tgtEl>
                                          <p:spTgt spid="139"/>
                                        </p:tgtEl>
                                        <p:attrNameLst>
                                          <p:attrName>style.visibility</p:attrName>
                                        </p:attrNameLst>
                                      </p:cBhvr>
                                      <p:to>
                                        <p:strVal val="visible"/>
                                      </p:to>
                                    </p:set>
                                    <p:animEffect filter="fade" transition="in">
                                      <p:cBhvr>
                                        <p:cTn dur="1000"/>
                                        <p:tgtEl>
                                          <p:spTgt spid="139"/>
                                        </p:tgtEl>
                                      </p:cBhvr>
                                    </p:animEffect>
                                  </p:childTnLst>
                                </p:cTn>
                              </p:par>
                              <p:par>
                                <p:cTn fill="hold" nodeType="withEffect" presetClass="entr" presetID="10" presetSubtype="0">
                                  <p:stCondLst>
                                    <p:cond delay="0"/>
                                  </p:stCondLst>
                                  <p:childTnLst>
                                    <p:set>
                                      <p:cBhvr>
                                        <p:cTn dur="1" fill="hold">
                                          <p:stCondLst>
                                            <p:cond delay="0"/>
                                          </p:stCondLst>
                                        </p:cTn>
                                        <p:tgtEl>
                                          <p:spTgt spid="140"/>
                                        </p:tgtEl>
                                        <p:attrNameLst>
                                          <p:attrName>style.visibility</p:attrName>
                                        </p:attrNameLst>
                                      </p:cBhvr>
                                      <p:to>
                                        <p:strVal val="visible"/>
                                      </p:to>
                                    </p:set>
                                    <p:animEffect filter="fade" transition="in">
                                      <p:cBhvr>
                                        <p:cTn dur="1000"/>
                                        <p:tgtEl>
                                          <p:spTgt spid="140"/>
                                        </p:tgtEl>
                                      </p:cBhvr>
                                    </p:animEffect>
                                  </p:childTnLst>
                                </p:cTn>
                              </p:par>
                              <p:par>
                                <p:cTn fill="hold" nodeType="withEffect" presetClass="entr" presetID="10" presetSubtype="0">
                                  <p:stCondLst>
                                    <p:cond delay="0"/>
                                  </p:stCondLst>
                                  <p:childTnLst>
                                    <p:set>
                                      <p:cBhvr>
                                        <p:cTn dur="1" fill="hold">
                                          <p:stCondLst>
                                            <p:cond delay="0"/>
                                          </p:stCondLst>
                                        </p:cTn>
                                        <p:tgtEl>
                                          <p:spTgt spid="141"/>
                                        </p:tgtEl>
                                        <p:attrNameLst>
                                          <p:attrName>style.visibility</p:attrName>
                                        </p:attrNameLst>
                                      </p:cBhvr>
                                      <p:to>
                                        <p:strVal val="visible"/>
                                      </p:to>
                                    </p:set>
                                    <p:animEffect filter="fade" transition="in">
                                      <p:cBhvr>
                                        <p:cTn dur="1000"/>
                                        <p:tgtEl>
                                          <p:spTgt spid="141"/>
                                        </p:tgtEl>
                                      </p:cBhvr>
                                    </p:animEffect>
                                  </p:childTnLst>
                                </p:cTn>
                              </p:par>
                              <p:par>
                                <p:cTn fill="hold" nodeType="withEffect" presetClass="entr" presetID="10" presetSubtype="0">
                                  <p:stCondLst>
                                    <p:cond delay="0"/>
                                  </p:stCondLst>
                                  <p:childTnLst>
                                    <p:set>
                                      <p:cBhvr>
                                        <p:cTn dur="1" fill="hold">
                                          <p:stCondLst>
                                            <p:cond delay="0"/>
                                          </p:stCondLst>
                                        </p:cTn>
                                        <p:tgtEl>
                                          <p:spTgt spid="142"/>
                                        </p:tgtEl>
                                        <p:attrNameLst>
                                          <p:attrName>style.visibility</p:attrName>
                                        </p:attrNameLst>
                                      </p:cBhvr>
                                      <p:to>
                                        <p:strVal val="visible"/>
                                      </p:to>
                                    </p:set>
                                    <p:animEffect filter="fade" transition="in">
                                      <p:cBhvr>
                                        <p:cTn dur="1000"/>
                                        <p:tgtEl>
                                          <p:spTgt spid="142"/>
                                        </p:tgtEl>
                                      </p:cBhvr>
                                    </p:animEffect>
                                  </p:childTnLst>
                                </p:cTn>
                              </p:par>
                              <p:par>
                                <p:cTn fill="hold" nodeType="withEffect" presetClass="entr" presetID="10" presetSubtype="0">
                                  <p:stCondLst>
                                    <p:cond delay="0"/>
                                  </p:stCondLst>
                                  <p:childTnLst>
                                    <p:set>
                                      <p:cBhvr>
                                        <p:cTn dur="1" fill="hold">
                                          <p:stCondLst>
                                            <p:cond delay="0"/>
                                          </p:stCondLst>
                                        </p:cTn>
                                        <p:tgtEl>
                                          <p:spTgt spid="143"/>
                                        </p:tgtEl>
                                        <p:attrNameLst>
                                          <p:attrName>style.visibility</p:attrName>
                                        </p:attrNameLst>
                                      </p:cBhvr>
                                      <p:to>
                                        <p:strVal val="visible"/>
                                      </p:to>
                                    </p:set>
                                    <p:animEffect filter="fade" transition="in">
                                      <p:cBhvr>
                                        <p:cTn dur="1000"/>
                                        <p:tgtEl>
                                          <p:spTgt spid="143"/>
                                        </p:tgtEl>
                                      </p:cBhvr>
                                    </p:animEffect>
                                  </p:childTnLst>
                                </p:cTn>
                              </p:par>
                              <p:par>
                                <p:cTn fill="hold" nodeType="withEffect" presetClass="entr" presetID="10" presetSubtype="0">
                                  <p:stCondLst>
                                    <p:cond delay="0"/>
                                  </p:stCondLst>
                                  <p:childTnLst>
                                    <p:set>
                                      <p:cBhvr>
                                        <p:cTn dur="1" fill="hold">
                                          <p:stCondLst>
                                            <p:cond delay="0"/>
                                          </p:stCondLst>
                                        </p:cTn>
                                        <p:tgtEl>
                                          <p:spTgt spid="144"/>
                                        </p:tgtEl>
                                        <p:attrNameLst>
                                          <p:attrName>style.visibility</p:attrName>
                                        </p:attrNameLst>
                                      </p:cBhvr>
                                      <p:to>
                                        <p:strVal val="visible"/>
                                      </p:to>
                                    </p:set>
                                    <p:animEffect filter="fade" transition="in">
                                      <p:cBhvr>
                                        <p:cTn dur="1000"/>
                                        <p:tgtEl>
                                          <p:spTgt spid="144"/>
                                        </p:tgtEl>
                                      </p:cBhvr>
                                    </p:animEffect>
                                  </p:childTnLst>
                                </p:cTn>
                              </p:par>
                              <p:par>
                                <p:cTn fill="hold" nodeType="withEffect" presetClass="entr" presetID="10" presetSubtype="0">
                                  <p:stCondLst>
                                    <p:cond delay="0"/>
                                  </p:stCondLst>
                                  <p:childTnLst>
                                    <p:set>
                                      <p:cBhvr>
                                        <p:cTn dur="1" fill="hold">
                                          <p:stCondLst>
                                            <p:cond delay="0"/>
                                          </p:stCondLst>
                                        </p:cTn>
                                        <p:tgtEl>
                                          <p:spTgt spid="145"/>
                                        </p:tgtEl>
                                        <p:attrNameLst>
                                          <p:attrName>style.visibility</p:attrName>
                                        </p:attrNameLst>
                                      </p:cBhvr>
                                      <p:to>
                                        <p:strVal val="visible"/>
                                      </p:to>
                                    </p:set>
                                    <p:animEffect filter="fade" transition="in">
                                      <p:cBhvr>
                                        <p:cTn dur="1000"/>
                                        <p:tgtEl>
                                          <p:spTgt spid="145"/>
                                        </p:tgtEl>
                                      </p:cBhvr>
                                    </p:animEffect>
                                  </p:childTnLst>
                                </p:cTn>
                              </p:par>
                              <p:par>
                                <p:cTn fill="hold" nodeType="withEffect" presetClass="entr" presetID="10" presetSubtype="0">
                                  <p:stCondLst>
                                    <p:cond delay="0"/>
                                  </p:stCondLst>
                                  <p:childTnLst>
                                    <p:set>
                                      <p:cBhvr>
                                        <p:cTn dur="1" fill="hold">
                                          <p:stCondLst>
                                            <p:cond delay="0"/>
                                          </p:stCondLst>
                                        </p:cTn>
                                        <p:tgtEl>
                                          <p:spTgt spid="146"/>
                                        </p:tgtEl>
                                        <p:attrNameLst>
                                          <p:attrName>style.visibility</p:attrName>
                                        </p:attrNameLst>
                                      </p:cBhvr>
                                      <p:to>
                                        <p:strVal val="visible"/>
                                      </p:to>
                                    </p:set>
                                    <p:animEffect filter="fade" transition="in">
                                      <p:cBhvr>
                                        <p:cTn dur="1000"/>
                                        <p:tgtEl>
                                          <p:spTgt spid="146"/>
                                        </p:tgtEl>
                                      </p:cBhvr>
                                    </p:animEffect>
                                  </p:childTnLst>
                                </p:cTn>
                              </p:par>
                              <p:par>
                                <p:cTn fill="hold" nodeType="withEffect" presetClass="entr" presetID="10" presetSubtype="0">
                                  <p:stCondLst>
                                    <p:cond delay="0"/>
                                  </p:stCondLst>
                                  <p:childTnLst>
                                    <p:set>
                                      <p:cBhvr>
                                        <p:cTn dur="1" fill="hold">
                                          <p:stCondLst>
                                            <p:cond delay="0"/>
                                          </p:stCondLst>
                                        </p:cTn>
                                        <p:tgtEl>
                                          <p:spTgt spid="147"/>
                                        </p:tgtEl>
                                        <p:attrNameLst>
                                          <p:attrName>style.visibility</p:attrName>
                                        </p:attrNameLst>
                                      </p:cBhvr>
                                      <p:to>
                                        <p:strVal val="visible"/>
                                      </p:to>
                                    </p:set>
                                    <p:animEffect filter="fade" transition="in">
                                      <p:cBhvr>
                                        <p:cTn dur="1000"/>
                                        <p:tgtEl>
                                          <p:spTgt spid="147"/>
                                        </p:tgtEl>
                                      </p:cBhvr>
                                    </p:animEffect>
                                  </p:childTnLst>
                                </p:cTn>
                              </p:par>
                              <p:par>
                                <p:cTn fill="hold" nodeType="withEffect" presetClass="entr" presetID="10" presetSubtype="0">
                                  <p:stCondLst>
                                    <p:cond delay="0"/>
                                  </p:stCondLst>
                                  <p:childTnLst>
                                    <p:set>
                                      <p:cBhvr>
                                        <p:cTn dur="1" fill="hold">
                                          <p:stCondLst>
                                            <p:cond delay="0"/>
                                          </p:stCondLst>
                                        </p:cTn>
                                        <p:tgtEl>
                                          <p:spTgt spid="148"/>
                                        </p:tgtEl>
                                        <p:attrNameLst>
                                          <p:attrName>style.visibility</p:attrName>
                                        </p:attrNameLst>
                                      </p:cBhvr>
                                      <p:to>
                                        <p:strVal val="visible"/>
                                      </p:to>
                                    </p:set>
                                    <p:animEffect filter="fade" transition="in">
                                      <p:cBhvr>
                                        <p:cTn dur="1000"/>
                                        <p:tgtEl>
                                          <p:spTgt spid="148"/>
                                        </p:tgtEl>
                                      </p:cBhvr>
                                    </p:animEffect>
                                  </p:childTnLst>
                                </p:cTn>
                              </p:par>
                              <p:par>
                                <p:cTn fill="hold" nodeType="withEffect" presetClass="entr" presetID="10" presetSubtype="0">
                                  <p:stCondLst>
                                    <p:cond delay="0"/>
                                  </p:stCondLst>
                                  <p:childTnLst>
                                    <p:set>
                                      <p:cBhvr>
                                        <p:cTn dur="1" fill="hold">
                                          <p:stCondLst>
                                            <p:cond delay="0"/>
                                          </p:stCondLst>
                                        </p:cTn>
                                        <p:tgtEl>
                                          <p:spTgt spid="149"/>
                                        </p:tgtEl>
                                        <p:attrNameLst>
                                          <p:attrName>style.visibility</p:attrName>
                                        </p:attrNameLst>
                                      </p:cBhvr>
                                      <p:to>
                                        <p:strVal val="visible"/>
                                      </p:to>
                                    </p:set>
                                    <p:animEffect filter="fade" transition="in">
                                      <p:cBhvr>
                                        <p:cTn dur="1000"/>
                                        <p:tgtEl>
                                          <p:spTgt spid="149"/>
                                        </p:tgtEl>
                                      </p:cBhvr>
                                    </p:animEffect>
                                  </p:childTnLst>
                                </p:cTn>
                              </p:par>
                              <p:par>
                                <p:cTn fill="hold" nodeType="withEffect" presetClass="entr" presetID="10" presetSubtype="0">
                                  <p:stCondLst>
                                    <p:cond delay="0"/>
                                  </p:stCondLst>
                                  <p:childTnLst>
                                    <p:set>
                                      <p:cBhvr>
                                        <p:cTn dur="1" fill="hold">
                                          <p:stCondLst>
                                            <p:cond delay="0"/>
                                          </p:stCondLst>
                                        </p:cTn>
                                        <p:tgtEl>
                                          <p:spTgt spid="150"/>
                                        </p:tgtEl>
                                        <p:attrNameLst>
                                          <p:attrName>style.visibility</p:attrName>
                                        </p:attrNameLst>
                                      </p:cBhvr>
                                      <p:to>
                                        <p:strVal val="visible"/>
                                      </p:to>
                                    </p:set>
                                    <p:animEffect filter="fade" transition="in">
                                      <p:cBhvr>
                                        <p:cTn dur="1000"/>
                                        <p:tgtEl>
                                          <p:spTgt spid="150"/>
                                        </p:tgtEl>
                                      </p:cBhvr>
                                    </p:animEffect>
                                  </p:childTnLst>
                                </p:cTn>
                              </p:par>
                              <p:par>
                                <p:cTn fill="hold" nodeType="withEffect" presetClass="entr" presetID="10" presetSubtype="0">
                                  <p:stCondLst>
                                    <p:cond delay="0"/>
                                  </p:stCondLst>
                                  <p:childTnLst>
                                    <p:set>
                                      <p:cBhvr>
                                        <p:cTn dur="1" fill="hold">
                                          <p:stCondLst>
                                            <p:cond delay="0"/>
                                          </p:stCondLst>
                                        </p:cTn>
                                        <p:tgtEl>
                                          <p:spTgt spid="151"/>
                                        </p:tgtEl>
                                        <p:attrNameLst>
                                          <p:attrName>style.visibility</p:attrName>
                                        </p:attrNameLst>
                                      </p:cBhvr>
                                      <p:to>
                                        <p:strVal val="visible"/>
                                      </p:to>
                                    </p:set>
                                    <p:animEffect filter="fade" transition="in">
                                      <p:cBhvr>
                                        <p:cTn dur="1000"/>
                                        <p:tgtEl>
                                          <p:spTgt spid="151"/>
                                        </p:tgtEl>
                                      </p:cBhvr>
                                    </p:animEffect>
                                  </p:childTnLst>
                                </p:cTn>
                              </p:par>
                              <p:par>
                                <p:cTn fill="hold" nodeType="withEffect" presetClass="entr" presetID="10" presetSubtype="0">
                                  <p:stCondLst>
                                    <p:cond delay="0"/>
                                  </p:stCondLst>
                                  <p:childTnLst>
                                    <p:set>
                                      <p:cBhvr>
                                        <p:cTn dur="1" fill="hold">
                                          <p:stCondLst>
                                            <p:cond delay="0"/>
                                          </p:stCondLst>
                                        </p:cTn>
                                        <p:tgtEl>
                                          <p:spTgt spid="152"/>
                                        </p:tgtEl>
                                        <p:attrNameLst>
                                          <p:attrName>style.visibility</p:attrName>
                                        </p:attrNameLst>
                                      </p:cBhvr>
                                      <p:to>
                                        <p:strVal val="visible"/>
                                      </p:to>
                                    </p:set>
                                    <p:animEffect filter="fade" transition="in">
                                      <p:cBhvr>
                                        <p:cTn dur="1000"/>
                                        <p:tgtEl>
                                          <p:spTgt spid="152"/>
                                        </p:tgtEl>
                                      </p:cBhvr>
                                    </p:animEffect>
                                  </p:childTnLst>
                                </p:cTn>
                              </p:par>
                              <p:par>
                                <p:cTn fill="hold" nodeType="withEffect" presetClass="entr" presetID="10" presetSubtype="0">
                                  <p:stCondLst>
                                    <p:cond delay="0"/>
                                  </p:stCondLst>
                                  <p:childTnLst>
                                    <p:set>
                                      <p:cBhvr>
                                        <p:cTn dur="1" fill="hold">
                                          <p:stCondLst>
                                            <p:cond delay="0"/>
                                          </p:stCondLst>
                                        </p:cTn>
                                        <p:tgtEl>
                                          <p:spTgt spid="153"/>
                                        </p:tgtEl>
                                        <p:attrNameLst>
                                          <p:attrName>style.visibility</p:attrName>
                                        </p:attrNameLst>
                                      </p:cBhvr>
                                      <p:to>
                                        <p:strVal val="visible"/>
                                      </p:to>
                                    </p:set>
                                    <p:animEffect filter="fade" transition="in">
                                      <p:cBhvr>
                                        <p:cTn dur="1000"/>
                                        <p:tgtEl>
                                          <p:spTgt spid="153"/>
                                        </p:tgtEl>
                                      </p:cBhvr>
                                    </p:animEffect>
                                  </p:childTnLst>
                                </p:cTn>
                              </p:par>
                              <p:par>
                                <p:cTn fill="hold" nodeType="withEffect" presetClass="entr" presetID="10" presetSubtype="0">
                                  <p:stCondLst>
                                    <p:cond delay="0"/>
                                  </p:stCondLst>
                                  <p:childTnLst>
                                    <p:set>
                                      <p:cBhvr>
                                        <p:cTn dur="1" fill="hold">
                                          <p:stCondLst>
                                            <p:cond delay="0"/>
                                          </p:stCondLst>
                                        </p:cTn>
                                        <p:tgtEl>
                                          <p:spTgt spid="154"/>
                                        </p:tgtEl>
                                        <p:attrNameLst>
                                          <p:attrName>style.visibility</p:attrName>
                                        </p:attrNameLst>
                                      </p:cBhvr>
                                      <p:to>
                                        <p:strVal val="visible"/>
                                      </p:to>
                                    </p:set>
                                    <p:animEffect filter="fade" transition="in">
                                      <p:cBhvr>
                                        <p:cTn dur="1000"/>
                                        <p:tgtEl>
                                          <p:spTgt spid="15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5"/>
                                        </p:tgtEl>
                                        <p:attrNameLst>
                                          <p:attrName>style.visibility</p:attrName>
                                        </p:attrNameLst>
                                      </p:cBhvr>
                                      <p:to>
                                        <p:strVal val="visible"/>
                                      </p:to>
                                    </p:set>
                                    <p:animEffect filter="fade" transition="in">
                                      <p:cBhvr>
                                        <p:cTn dur="1000"/>
                                        <p:tgtEl>
                                          <p:spTgt spid="17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6"/>
                                        </p:tgtEl>
                                        <p:attrNameLst>
                                          <p:attrName>style.visibility</p:attrName>
                                        </p:attrNameLst>
                                      </p:cBhvr>
                                      <p:to>
                                        <p:strVal val="visible"/>
                                      </p:to>
                                    </p:set>
                                    <p:animEffect filter="fade" transition="in">
                                      <p:cBhvr>
                                        <p:cTn dur="1000"/>
                                        <p:tgtEl>
                                          <p:spTgt spid="176"/>
                                        </p:tgtEl>
                                      </p:cBhvr>
                                    </p:animEffect>
                                  </p:childTnLst>
                                </p:cTn>
                              </p:par>
                              <p:par>
                                <p:cTn fill="hold" nodeType="withEffect" presetClass="entr" presetID="10" presetSubtype="0">
                                  <p:stCondLst>
                                    <p:cond delay="0"/>
                                  </p:stCondLst>
                                  <p:childTnLst>
                                    <p:set>
                                      <p:cBhvr>
                                        <p:cTn dur="1" fill="hold">
                                          <p:stCondLst>
                                            <p:cond delay="0"/>
                                          </p:stCondLst>
                                        </p:cTn>
                                        <p:tgtEl>
                                          <p:spTgt spid="177"/>
                                        </p:tgtEl>
                                        <p:attrNameLst>
                                          <p:attrName>style.visibility</p:attrName>
                                        </p:attrNameLst>
                                      </p:cBhvr>
                                      <p:to>
                                        <p:strVal val="visible"/>
                                      </p:to>
                                    </p:set>
                                    <p:animEffect filter="fade" transition="in">
                                      <p:cBhvr>
                                        <p:cTn dur="1000"/>
                                        <p:tgtEl>
                                          <p:spTgt spid="177"/>
                                        </p:tgtEl>
                                      </p:cBhvr>
                                    </p:animEffect>
                                  </p:childTnLst>
                                </p:cTn>
                              </p:par>
                              <p:par>
                                <p:cTn fill="hold" nodeType="withEffect" presetClass="entr" presetID="10" presetSubtype="0">
                                  <p:stCondLst>
                                    <p:cond delay="0"/>
                                  </p:stCondLst>
                                  <p:childTnLst>
                                    <p:set>
                                      <p:cBhvr>
                                        <p:cTn dur="1" fill="hold">
                                          <p:stCondLst>
                                            <p:cond delay="0"/>
                                          </p:stCondLst>
                                        </p:cTn>
                                        <p:tgtEl>
                                          <p:spTgt spid="178"/>
                                        </p:tgtEl>
                                        <p:attrNameLst>
                                          <p:attrName>style.visibility</p:attrName>
                                        </p:attrNameLst>
                                      </p:cBhvr>
                                      <p:to>
                                        <p:strVal val="visible"/>
                                      </p:to>
                                    </p:set>
                                    <p:animEffect filter="fade" transition="in">
                                      <p:cBhvr>
                                        <p:cTn dur="1000"/>
                                        <p:tgtEl>
                                          <p:spTgt spid="178"/>
                                        </p:tgtEl>
                                      </p:cBhvr>
                                    </p:animEffect>
                                  </p:childTnLst>
                                </p:cTn>
                              </p:par>
                              <p:par>
                                <p:cTn fill="hold" nodeType="withEffect" presetClass="entr" presetID="10" presetSubtype="0">
                                  <p:stCondLst>
                                    <p:cond delay="0"/>
                                  </p:stCondLst>
                                  <p:childTnLst>
                                    <p:set>
                                      <p:cBhvr>
                                        <p:cTn dur="1" fill="hold">
                                          <p:stCondLst>
                                            <p:cond delay="0"/>
                                          </p:stCondLst>
                                        </p:cTn>
                                        <p:tgtEl>
                                          <p:spTgt spid="179"/>
                                        </p:tgtEl>
                                        <p:attrNameLst>
                                          <p:attrName>style.visibility</p:attrName>
                                        </p:attrNameLst>
                                      </p:cBhvr>
                                      <p:to>
                                        <p:strVal val="visible"/>
                                      </p:to>
                                    </p:set>
                                    <p:animEffect filter="fade" transition="in">
                                      <p:cBhvr>
                                        <p:cTn dur="1000"/>
                                        <p:tgtEl>
                                          <p:spTgt spid="179"/>
                                        </p:tgtEl>
                                      </p:cBhvr>
                                    </p:animEffect>
                                  </p:childTnLst>
                                </p:cTn>
                              </p:par>
                              <p:par>
                                <p:cTn fill="hold" nodeType="withEffect" presetClass="entr" presetID="10" presetSubtype="0">
                                  <p:stCondLst>
                                    <p:cond delay="0"/>
                                  </p:stCondLst>
                                  <p:childTnLst>
                                    <p:set>
                                      <p:cBhvr>
                                        <p:cTn dur="1" fill="hold">
                                          <p:stCondLst>
                                            <p:cond delay="0"/>
                                          </p:stCondLst>
                                        </p:cTn>
                                        <p:tgtEl>
                                          <p:spTgt spid="180"/>
                                        </p:tgtEl>
                                        <p:attrNameLst>
                                          <p:attrName>style.visibility</p:attrName>
                                        </p:attrNameLst>
                                      </p:cBhvr>
                                      <p:to>
                                        <p:strVal val="visible"/>
                                      </p:to>
                                    </p:set>
                                    <p:animEffect filter="fade" transition="in">
                                      <p:cBhvr>
                                        <p:cTn dur="1000"/>
                                        <p:tgtEl>
                                          <p:spTgt spid="180"/>
                                        </p:tgtEl>
                                      </p:cBhvr>
                                    </p:animEffect>
                                  </p:childTnLst>
                                </p:cTn>
                              </p:par>
                              <p:par>
                                <p:cTn fill="hold" nodeType="withEffect" presetClass="entr" presetID="10" presetSubtype="0">
                                  <p:stCondLst>
                                    <p:cond delay="0"/>
                                  </p:stCondLst>
                                  <p:childTnLst>
                                    <p:set>
                                      <p:cBhvr>
                                        <p:cTn dur="1" fill="hold">
                                          <p:stCondLst>
                                            <p:cond delay="0"/>
                                          </p:stCondLst>
                                        </p:cTn>
                                        <p:tgtEl>
                                          <p:spTgt spid="181"/>
                                        </p:tgtEl>
                                        <p:attrNameLst>
                                          <p:attrName>style.visibility</p:attrName>
                                        </p:attrNameLst>
                                      </p:cBhvr>
                                      <p:to>
                                        <p:strVal val="visible"/>
                                      </p:to>
                                    </p:set>
                                    <p:animEffect filter="fade" transition="in">
                                      <p:cBhvr>
                                        <p:cTn dur="1000"/>
                                        <p:tgtEl>
                                          <p:spTgt spid="181"/>
                                        </p:tgtEl>
                                      </p:cBhvr>
                                    </p:animEffect>
                                  </p:childTnLst>
                                </p:cTn>
                              </p:par>
                              <p:par>
                                <p:cTn fill="hold" nodeType="withEffect" presetClass="entr" presetID="10" presetSubtype="0">
                                  <p:stCondLst>
                                    <p:cond delay="0"/>
                                  </p:stCondLst>
                                  <p:childTnLst>
                                    <p:set>
                                      <p:cBhvr>
                                        <p:cTn dur="1" fill="hold">
                                          <p:stCondLst>
                                            <p:cond delay="0"/>
                                          </p:stCondLst>
                                        </p:cTn>
                                        <p:tgtEl>
                                          <p:spTgt spid="182"/>
                                        </p:tgtEl>
                                        <p:attrNameLst>
                                          <p:attrName>style.visibility</p:attrName>
                                        </p:attrNameLst>
                                      </p:cBhvr>
                                      <p:to>
                                        <p:strVal val="visible"/>
                                      </p:to>
                                    </p:set>
                                    <p:animEffect filter="fade" transition="in">
                                      <p:cBhvr>
                                        <p:cTn dur="1000"/>
                                        <p:tgtEl>
                                          <p:spTgt spid="182"/>
                                        </p:tgtEl>
                                      </p:cBhvr>
                                    </p:animEffect>
                                  </p:childTnLst>
                                </p:cTn>
                              </p:par>
                              <p:par>
                                <p:cTn fill="hold" nodeType="withEffect" presetClass="entr" presetID="10" presetSubtype="0">
                                  <p:stCondLst>
                                    <p:cond delay="0"/>
                                  </p:stCondLst>
                                  <p:childTnLst>
                                    <p:set>
                                      <p:cBhvr>
                                        <p:cTn dur="1" fill="hold">
                                          <p:stCondLst>
                                            <p:cond delay="0"/>
                                          </p:stCondLst>
                                        </p:cTn>
                                        <p:tgtEl>
                                          <p:spTgt spid="183"/>
                                        </p:tgtEl>
                                        <p:attrNameLst>
                                          <p:attrName>style.visibility</p:attrName>
                                        </p:attrNameLst>
                                      </p:cBhvr>
                                      <p:to>
                                        <p:strVal val="visible"/>
                                      </p:to>
                                    </p:set>
                                    <p:animEffect filter="fade" transition="in">
                                      <p:cBhvr>
                                        <p:cTn dur="1000"/>
                                        <p:tgtEl>
                                          <p:spTgt spid="183"/>
                                        </p:tgtEl>
                                      </p:cBhvr>
                                    </p:animEffect>
                                  </p:childTnLst>
                                </p:cTn>
                              </p:par>
                              <p:par>
                                <p:cTn fill="hold" nodeType="withEffect" presetClass="entr" presetID="10" presetSubtype="0">
                                  <p:stCondLst>
                                    <p:cond delay="0"/>
                                  </p:stCondLst>
                                  <p:childTnLst>
                                    <p:set>
                                      <p:cBhvr>
                                        <p:cTn dur="1" fill="hold">
                                          <p:stCondLst>
                                            <p:cond delay="0"/>
                                          </p:stCondLst>
                                        </p:cTn>
                                        <p:tgtEl>
                                          <p:spTgt spid="184"/>
                                        </p:tgtEl>
                                        <p:attrNameLst>
                                          <p:attrName>style.visibility</p:attrName>
                                        </p:attrNameLst>
                                      </p:cBhvr>
                                      <p:to>
                                        <p:strVal val="visible"/>
                                      </p:to>
                                    </p:set>
                                    <p:animEffect filter="fade" transition="in">
                                      <p:cBhvr>
                                        <p:cTn dur="1000"/>
                                        <p:tgtEl>
                                          <p:spTgt spid="184"/>
                                        </p:tgtEl>
                                      </p:cBhvr>
                                    </p:animEffect>
                                  </p:childTnLst>
                                </p:cTn>
                              </p:par>
                              <p:par>
                                <p:cTn fill="hold" nodeType="withEffect" presetClass="entr" presetID="10" presetSubtype="0">
                                  <p:stCondLst>
                                    <p:cond delay="0"/>
                                  </p:stCondLst>
                                  <p:childTnLst>
                                    <p:set>
                                      <p:cBhvr>
                                        <p:cTn dur="1" fill="hold">
                                          <p:stCondLst>
                                            <p:cond delay="0"/>
                                          </p:stCondLst>
                                        </p:cTn>
                                        <p:tgtEl>
                                          <p:spTgt spid="185"/>
                                        </p:tgtEl>
                                        <p:attrNameLst>
                                          <p:attrName>style.visibility</p:attrName>
                                        </p:attrNameLst>
                                      </p:cBhvr>
                                      <p:to>
                                        <p:strVal val="visible"/>
                                      </p:to>
                                    </p:set>
                                    <p:animEffect filter="fade" transition="in">
                                      <p:cBhvr>
                                        <p:cTn dur="1000"/>
                                        <p:tgtEl>
                                          <p:spTgt spid="185"/>
                                        </p:tgtEl>
                                      </p:cBhvr>
                                    </p:animEffect>
                                  </p:childTnLst>
                                </p:cTn>
                              </p:par>
                              <p:par>
                                <p:cTn fill="hold" nodeType="withEffect" presetClass="entr" presetID="10" presetSubtype="0">
                                  <p:stCondLst>
                                    <p:cond delay="0"/>
                                  </p:stCondLst>
                                  <p:childTnLst>
                                    <p:set>
                                      <p:cBhvr>
                                        <p:cTn dur="1" fill="hold">
                                          <p:stCondLst>
                                            <p:cond delay="0"/>
                                          </p:stCondLst>
                                        </p:cTn>
                                        <p:tgtEl>
                                          <p:spTgt spid="186"/>
                                        </p:tgtEl>
                                        <p:attrNameLst>
                                          <p:attrName>style.visibility</p:attrName>
                                        </p:attrNameLst>
                                      </p:cBhvr>
                                      <p:to>
                                        <p:strVal val="visible"/>
                                      </p:to>
                                    </p:set>
                                    <p:animEffect filter="fade" transition="in">
                                      <p:cBhvr>
                                        <p:cTn dur="1000"/>
                                        <p:tgtEl>
                                          <p:spTgt spid="186"/>
                                        </p:tgtEl>
                                      </p:cBhvr>
                                    </p:animEffect>
                                  </p:childTnLst>
                                </p:cTn>
                              </p:par>
                              <p:par>
                                <p:cTn fill="hold" nodeType="withEffect" presetClass="entr" presetID="10" presetSubtype="0">
                                  <p:stCondLst>
                                    <p:cond delay="0"/>
                                  </p:stCondLst>
                                  <p:childTnLst>
                                    <p:set>
                                      <p:cBhvr>
                                        <p:cTn dur="1" fill="hold">
                                          <p:stCondLst>
                                            <p:cond delay="0"/>
                                          </p:stCondLst>
                                        </p:cTn>
                                        <p:tgtEl>
                                          <p:spTgt spid="187"/>
                                        </p:tgtEl>
                                        <p:attrNameLst>
                                          <p:attrName>style.visibility</p:attrName>
                                        </p:attrNameLst>
                                      </p:cBhvr>
                                      <p:to>
                                        <p:strVal val="visible"/>
                                      </p:to>
                                    </p:set>
                                    <p:animEffect filter="fade" transition="in">
                                      <p:cBhvr>
                                        <p:cTn dur="1000"/>
                                        <p:tgtEl>
                                          <p:spTgt spid="187"/>
                                        </p:tgtEl>
                                      </p:cBhvr>
                                    </p:animEffect>
                                  </p:childTnLst>
                                </p:cTn>
                              </p:par>
                              <p:par>
                                <p:cTn fill="hold" nodeType="withEffect" presetClass="entr" presetID="10" presetSubtype="0">
                                  <p:stCondLst>
                                    <p:cond delay="0"/>
                                  </p:stCondLst>
                                  <p:childTnLst>
                                    <p:set>
                                      <p:cBhvr>
                                        <p:cTn dur="1" fill="hold">
                                          <p:stCondLst>
                                            <p:cond delay="0"/>
                                          </p:stCondLst>
                                        </p:cTn>
                                        <p:tgtEl>
                                          <p:spTgt spid="188"/>
                                        </p:tgtEl>
                                        <p:attrNameLst>
                                          <p:attrName>style.visibility</p:attrName>
                                        </p:attrNameLst>
                                      </p:cBhvr>
                                      <p:to>
                                        <p:strVal val="visible"/>
                                      </p:to>
                                    </p:set>
                                    <p:animEffect filter="fade" transition="in">
                                      <p:cBhvr>
                                        <p:cTn dur="1000"/>
                                        <p:tgtEl>
                                          <p:spTgt spid="188"/>
                                        </p:tgtEl>
                                      </p:cBhvr>
                                    </p:animEffect>
                                  </p:childTnLst>
                                </p:cTn>
                              </p:par>
                              <p:par>
                                <p:cTn fill="hold" nodeType="withEffect" presetClass="entr" presetID="10" presetSubtype="0">
                                  <p:stCondLst>
                                    <p:cond delay="0"/>
                                  </p:stCondLst>
                                  <p:childTnLst>
                                    <p:set>
                                      <p:cBhvr>
                                        <p:cTn dur="1" fill="hold">
                                          <p:stCondLst>
                                            <p:cond delay="0"/>
                                          </p:stCondLst>
                                        </p:cTn>
                                        <p:tgtEl>
                                          <p:spTgt spid="189"/>
                                        </p:tgtEl>
                                        <p:attrNameLst>
                                          <p:attrName>style.visibility</p:attrName>
                                        </p:attrNameLst>
                                      </p:cBhvr>
                                      <p:to>
                                        <p:strVal val="visible"/>
                                      </p:to>
                                    </p:set>
                                    <p:animEffect filter="fade" transition="in">
                                      <p:cBhvr>
                                        <p:cTn dur="1000"/>
                                        <p:tgtEl>
                                          <p:spTgt spid="189"/>
                                        </p:tgtEl>
                                      </p:cBhvr>
                                    </p:animEffect>
                                  </p:childTnLst>
                                </p:cTn>
                              </p:par>
                              <p:par>
                                <p:cTn fill="hold" nodeType="withEffect" presetClass="entr" presetID="10" presetSubtype="0">
                                  <p:stCondLst>
                                    <p:cond delay="0"/>
                                  </p:stCondLst>
                                  <p:childTnLst>
                                    <p:set>
                                      <p:cBhvr>
                                        <p:cTn dur="1" fill="hold">
                                          <p:stCondLst>
                                            <p:cond delay="0"/>
                                          </p:stCondLst>
                                        </p:cTn>
                                        <p:tgtEl>
                                          <p:spTgt spid="190"/>
                                        </p:tgtEl>
                                        <p:attrNameLst>
                                          <p:attrName>style.visibility</p:attrName>
                                        </p:attrNameLst>
                                      </p:cBhvr>
                                      <p:to>
                                        <p:strVal val="visible"/>
                                      </p:to>
                                    </p:set>
                                    <p:animEffect filter="fade" transition="in">
                                      <p:cBhvr>
                                        <p:cTn dur="1000"/>
                                        <p:tgtEl>
                                          <p:spTgt spid="190"/>
                                        </p:tgtEl>
                                      </p:cBhvr>
                                    </p:animEffect>
                                  </p:childTnLst>
                                </p:cTn>
                              </p:par>
                              <p:par>
                                <p:cTn fill="hold" nodeType="withEffect" presetClass="entr" presetID="10" presetSubtype="0">
                                  <p:stCondLst>
                                    <p:cond delay="0"/>
                                  </p:stCondLst>
                                  <p:childTnLst>
                                    <p:set>
                                      <p:cBhvr>
                                        <p:cTn dur="1" fill="hold">
                                          <p:stCondLst>
                                            <p:cond delay="0"/>
                                          </p:stCondLst>
                                        </p:cTn>
                                        <p:tgtEl>
                                          <p:spTgt spid="191"/>
                                        </p:tgtEl>
                                        <p:attrNameLst>
                                          <p:attrName>style.visibility</p:attrName>
                                        </p:attrNameLst>
                                      </p:cBhvr>
                                      <p:to>
                                        <p:strVal val="visible"/>
                                      </p:to>
                                    </p:set>
                                    <p:animEffect filter="fade" transition="in">
                                      <p:cBhvr>
                                        <p:cTn dur="1000"/>
                                        <p:tgtEl>
                                          <p:spTgt spid="191"/>
                                        </p:tgtEl>
                                      </p:cBhvr>
                                    </p:animEffect>
                                  </p:childTnLst>
                                </p:cTn>
                              </p:par>
                              <p:par>
                                <p:cTn fill="hold" nodeType="withEffect" presetClass="entr" presetID="10" presetSubtype="0">
                                  <p:stCondLst>
                                    <p:cond delay="0"/>
                                  </p:stCondLst>
                                  <p:childTnLst>
                                    <p:set>
                                      <p:cBhvr>
                                        <p:cTn dur="1" fill="hold">
                                          <p:stCondLst>
                                            <p:cond delay="0"/>
                                          </p:stCondLst>
                                        </p:cTn>
                                        <p:tgtEl>
                                          <p:spTgt spid="192"/>
                                        </p:tgtEl>
                                        <p:attrNameLst>
                                          <p:attrName>style.visibility</p:attrName>
                                        </p:attrNameLst>
                                      </p:cBhvr>
                                      <p:to>
                                        <p:strVal val="visible"/>
                                      </p:to>
                                    </p:set>
                                    <p:animEffect filter="fade" transition="in">
                                      <p:cBhvr>
                                        <p:cTn dur="1000"/>
                                        <p:tgtEl>
                                          <p:spTgt spid="192"/>
                                        </p:tgtEl>
                                      </p:cBhvr>
                                    </p:animEffect>
                                  </p:childTnLst>
                                </p:cTn>
                              </p:par>
                              <p:par>
                                <p:cTn fill="hold" nodeType="withEffect" presetClass="entr" presetID="10" presetSubtype="0">
                                  <p:stCondLst>
                                    <p:cond delay="0"/>
                                  </p:stCondLst>
                                  <p:childTnLst>
                                    <p:set>
                                      <p:cBhvr>
                                        <p:cTn dur="1" fill="hold">
                                          <p:stCondLst>
                                            <p:cond delay="0"/>
                                          </p:stCondLst>
                                        </p:cTn>
                                        <p:tgtEl>
                                          <p:spTgt spid="193"/>
                                        </p:tgtEl>
                                        <p:attrNameLst>
                                          <p:attrName>style.visibility</p:attrName>
                                        </p:attrNameLst>
                                      </p:cBhvr>
                                      <p:to>
                                        <p:strVal val="visible"/>
                                      </p:to>
                                    </p:set>
                                    <p:animEffect filter="fade" transition="in">
                                      <p:cBhvr>
                                        <p:cTn dur="1000"/>
                                        <p:tgtEl>
                                          <p:spTgt spid="193"/>
                                        </p:tgtEl>
                                      </p:cBhvr>
                                    </p:animEffect>
                                  </p:childTnLst>
                                </p:cTn>
                              </p:par>
                              <p:par>
                                <p:cTn fill="hold" nodeType="withEffect" presetClass="entr" presetID="10" presetSubtype="0">
                                  <p:stCondLst>
                                    <p:cond delay="0"/>
                                  </p:stCondLst>
                                  <p:childTnLst>
                                    <p:set>
                                      <p:cBhvr>
                                        <p:cTn dur="1" fill="hold">
                                          <p:stCondLst>
                                            <p:cond delay="0"/>
                                          </p:stCondLst>
                                        </p:cTn>
                                        <p:tgtEl>
                                          <p:spTgt spid="194"/>
                                        </p:tgtEl>
                                        <p:attrNameLst>
                                          <p:attrName>style.visibility</p:attrName>
                                        </p:attrNameLst>
                                      </p:cBhvr>
                                      <p:to>
                                        <p:strVal val="visible"/>
                                      </p:to>
                                    </p:set>
                                    <p:animEffect filter="fade" transition="in">
                                      <p:cBhvr>
                                        <p:cTn dur="1000"/>
                                        <p:tgtEl>
                                          <p:spTgt spid="194"/>
                                        </p:tgtEl>
                                      </p:cBhvr>
                                    </p:animEffect>
                                  </p:childTnLst>
                                </p:cTn>
                              </p:par>
                              <p:par>
                                <p:cTn fill="hold" nodeType="withEffect" presetClass="entr" presetID="10" presetSubtype="0">
                                  <p:stCondLst>
                                    <p:cond delay="0"/>
                                  </p:stCondLst>
                                  <p:childTnLst>
                                    <p:set>
                                      <p:cBhvr>
                                        <p:cTn dur="1" fill="hold">
                                          <p:stCondLst>
                                            <p:cond delay="0"/>
                                          </p:stCondLst>
                                        </p:cTn>
                                        <p:tgtEl>
                                          <p:spTgt spid="195"/>
                                        </p:tgtEl>
                                        <p:attrNameLst>
                                          <p:attrName>style.visibility</p:attrName>
                                        </p:attrNameLst>
                                      </p:cBhvr>
                                      <p:to>
                                        <p:strVal val="visible"/>
                                      </p:to>
                                    </p:set>
                                    <p:animEffect filter="fade" transition="in">
                                      <p:cBhvr>
                                        <p:cTn dur="1000"/>
                                        <p:tgtEl>
                                          <p:spTgt spid="195"/>
                                        </p:tgtEl>
                                      </p:cBhvr>
                                    </p:animEffect>
                                  </p:childTnLst>
                                </p:cTn>
                              </p:par>
                              <p:par>
                                <p:cTn fill="hold" nodeType="withEffect" presetClass="entr" presetID="10" presetSubtype="0">
                                  <p:stCondLst>
                                    <p:cond delay="0"/>
                                  </p:stCondLst>
                                  <p:childTnLst>
                                    <p:set>
                                      <p:cBhvr>
                                        <p:cTn dur="1" fill="hold">
                                          <p:stCondLst>
                                            <p:cond delay="0"/>
                                          </p:stCondLst>
                                        </p:cTn>
                                        <p:tgtEl>
                                          <p:spTgt spid="196"/>
                                        </p:tgtEl>
                                        <p:attrNameLst>
                                          <p:attrName>style.visibility</p:attrName>
                                        </p:attrNameLst>
                                      </p:cBhvr>
                                      <p:to>
                                        <p:strVal val="visible"/>
                                      </p:to>
                                    </p:set>
                                    <p:animEffect filter="fade" transition="in">
                                      <p:cBhvr>
                                        <p:cTn dur="1000"/>
                                        <p:tgtEl>
                                          <p:spTgt spid="196"/>
                                        </p:tgtEl>
                                      </p:cBhvr>
                                    </p:animEffect>
                                  </p:childTnLst>
                                </p:cTn>
                              </p:par>
                              <p:par>
                                <p:cTn fill="hold" nodeType="withEffect" presetClass="entr" presetID="10" presetSubtype="0">
                                  <p:stCondLst>
                                    <p:cond delay="0"/>
                                  </p:stCondLst>
                                  <p:childTnLst>
                                    <p:set>
                                      <p:cBhvr>
                                        <p:cTn dur="1" fill="hold">
                                          <p:stCondLst>
                                            <p:cond delay="0"/>
                                          </p:stCondLst>
                                        </p:cTn>
                                        <p:tgtEl>
                                          <p:spTgt spid="197"/>
                                        </p:tgtEl>
                                        <p:attrNameLst>
                                          <p:attrName>style.visibility</p:attrName>
                                        </p:attrNameLst>
                                      </p:cBhvr>
                                      <p:to>
                                        <p:strVal val="visible"/>
                                      </p:to>
                                    </p:set>
                                    <p:animEffect filter="fade" transition="in">
                                      <p:cBhvr>
                                        <p:cTn dur="1000"/>
                                        <p:tgtEl>
                                          <p:spTgt spid="197"/>
                                        </p:tgtEl>
                                      </p:cBhvr>
                                    </p:animEffect>
                                  </p:childTnLst>
                                </p:cTn>
                              </p:par>
                              <p:par>
                                <p:cTn fill="hold" nodeType="withEffect" presetClass="entr" presetID="10" presetSubtype="0">
                                  <p:stCondLst>
                                    <p:cond delay="0"/>
                                  </p:stCondLst>
                                  <p:childTnLst>
                                    <p:set>
                                      <p:cBhvr>
                                        <p:cTn dur="1" fill="hold">
                                          <p:stCondLst>
                                            <p:cond delay="0"/>
                                          </p:stCondLst>
                                        </p:cTn>
                                        <p:tgtEl>
                                          <p:spTgt spid="198"/>
                                        </p:tgtEl>
                                        <p:attrNameLst>
                                          <p:attrName>style.visibility</p:attrName>
                                        </p:attrNameLst>
                                      </p:cBhvr>
                                      <p:to>
                                        <p:strVal val="visible"/>
                                      </p:to>
                                    </p:set>
                                    <p:animEffect filter="fade" transition="in">
                                      <p:cBhvr>
                                        <p:cTn dur="1000"/>
                                        <p:tgtEl>
                                          <p:spTgt spid="198"/>
                                        </p:tgtEl>
                                      </p:cBhvr>
                                    </p:animEffect>
                                  </p:childTnLst>
                                </p:cTn>
                              </p:par>
                              <p:par>
                                <p:cTn fill="hold" nodeType="withEffect" presetClass="entr" presetID="10" presetSubtype="0">
                                  <p:stCondLst>
                                    <p:cond delay="0"/>
                                  </p:stCondLst>
                                  <p:childTnLst>
                                    <p:set>
                                      <p:cBhvr>
                                        <p:cTn dur="1" fill="hold">
                                          <p:stCondLst>
                                            <p:cond delay="0"/>
                                          </p:stCondLst>
                                        </p:cTn>
                                        <p:tgtEl>
                                          <p:spTgt spid="199"/>
                                        </p:tgtEl>
                                        <p:attrNameLst>
                                          <p:attrName>style.visibility</p:attrName>
                                        </p:attrNameLst>
                                      </p:cBhvr>
                                      <p:to>
                                        <p:strVal val="visible"/>
                                      </p:to>
                                    </p:set>
                                    <p:animEffect filter="fade" transition="in">
                                      <p:cBhvr>
                                        <p:cTn dur="1000"/>
                                        <p:tgtEl>
                                          <p:spTgt spid="199"/>
                                        </p:tgtEl>
                                      </p:cBhvr>
                                    </p:animEffect>
                                  </p:childTnLst>
                                </p:cTn>
                              </p:par>
                              <p:par>
                                <p:cTn fill="hold" nodeType="withEffect" presetClass="entr" presetID="10" presetSubtype="0">
                                  <p:stCondLst>
                                    <p:cond delay="0"/>
                                  </p:stCondLst>
                                  <p:childTnLst>
                                    <p:set>
                                      <p:cBhvr>
                                        <p:cTn dur="1" fill="hold">
                                          <p:stCondLst>
                                            <p:cond delay="0"/>
                                          </p:stCondLst>
                                        </p:cTn>
                                        <p:tgtEl>
                                          <p:spTgt spid="200"/>
                                        </p:tgtEl>
                                        <p:attrNameLst>
                                          <p:attrName>style.visibility</p:attrName>
                                        </p:attrNameLst>
                                      </p:cBhvr>
                                      <p:to>
                                        <p:strVal val="visible"/>
                                      </p:to>
                                    </p:set>
                                    <p:animEffect filter="fade" transition="in">
                                      <p:cBhvr>
                                        <p:cTn dur="1000"/>
                                        <p:tgtEl>
                                          <p:spTgt spid="200"/>
                                        </p:tgtEl>
                                      </p:cBhvr>
                                    </p:animEffect>
                                  </p:childTnLst>
                                </p:cTn>
                              </p:par>
                              <p:par>
                                <p:cTn fill="hold" nodeType="withEffect" presetClass="entr" presetID="10" presetSubtype="0">
                                  <p:stCondLst>
                                    <p:cond delay="0"/>
                                  </p:stCondLst>
                                  <p:childTnLst>
                                    <p:set>
                                      <p:cBhvr>
                                        <p:cTn dur="1" fill="hold">
                                          <p:stCondLst>
                                            <p:cond delay="0"/>
                                          </p:stCondLst>
                                        </p:cTn>
                                        <p:tgtEl>
                                          <p:spTgt spid="201"/>
                                        </p:tgtEl>
                                        <p:attrNameLst>
                                          <p:attrName>style.visibility</p:attrName>
                                        </p:attrNameLst>
                                      </p:cBhvr>
                                      <p:to>
                                        <p:strVal val="visible"/>
                                      </p:to>
                                    </p:set>
                                    <p:animEffect filter="fade" transition="in">
                                      <p:cBhvr>
                                        <p:cTn dur="1000"/>
                                        <p:tgtEl>
                                          <p:spTgt spid="201"/>
                                        </p:tgtEl>
                                      </p:cBhvr>
                                    </p:animEffect>
                                  </p:childTnLst>
                                </p:cTn>
                              </p:par>
                              <p:par>
                                <p:cTn fill="hold" nodeType="withEffect" presetClass="entr" presetID="10" presetSubtype="0">
                                  <p:stCondLst>
                                    <p:cond delay="0"/>
                                  </p:stCondLst>
                                  <p:childTnLst>
                                    <p:set>
                                      <p:cBhvr>
                                        <p:cTn dur="1" fill="hold">
                                          <p:stCondLst>
                                            <p:cond delay="0"/>
                                          </p:stCondLst>
                                        </p:cTn>
                                        <p:tgtEl>
                                          <p:spTgt spid="202"/>
                                        </p:tgtEl>
                                        <p:attrNameLst>
                                          <p:attrName>style.visibility</p:attrName>
                                        </p:attrNameLst>
                                      </p:cBhvr>
                                      <p:to>
                                        <p:strVal val="visible"/>
                                      </p:to>
                                    </p:set>
                                    <p:animEffect filter="fade" transition="in">
                                      <p:cBhvr>
                                        <p:cTn dur="1000"/>
                                        <p:tgtEl>
                                          <p:spTgt spid="20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5"/>
                                        </p:tgtEl>
                                        <p:attrNameLst>
                                          <p:attrName>style.visibility</p:attrName>
                                        </p:attrNameLst>
                                      </p:cBhvr>
                                      <p:to>
                                        <p:strVal val="visible"/>
                                      </p:to>
                                    </p:set>
                                    <p:animEffect filter="fade" transition="in">
                                      <p:cBhvr>
                                        <p:cTn dur="1000"/>
                                        <p:tgtEl>
                                          <p:spTgt spid="155"/>
                                        </p:tgtEl>
                                      </p:cBhvr>
                                    </p:animEffect>
                                  </p:childTnLst>
                                </p:cTn>
                              </p:par>
                              <p:par>
                                <p:cTn fill="hold" nodeType="withEffect" presetClass="entr" presetID="10" presetSubtype="0">
                                  <p:stCondLst>
                                    <p:cond delay="0"/>
                                  </p:stCondLst>
                                  <p:childTnLst>
                                    <p:set>
                                      <p:cBhvr>
                                        <p:cTn dur="1" fill="hold">
                                          <p:stCondLst>
                                            <p:cond delay="0"/>
                                          </p:stCondLst>
                                        </p:cTn>
                                        <p:tgtEl>
                                          <p:spTgt spid="156"/>
                                        </p:tgtEl>
                                        <p:attrNameLst>
                                          <p:attrName>style.visibility</p:attrName>
                                        </p:attrNameLst>
                                      </p:cBhvr>
                                      <p:to>
                                        <p:strVal val="visible"/>
                                      </p:to>
                                    </p:set>
                                    <p:animEffect filter="fade" transition="in">
                                      <p:cBhvr>
                                        <p:cTn dur="1000"/>
                                        <p:tgtEl>
                                          <p:spTgt spid="156"/>
                                        </p:tgtEl>
                                      </p:cBhvr>
                                    </p:animEffect>
                                  </p:childTnLst>
                                </p:cTn>
                              </p:par>
                              <p:par>
                                <p:cTn fill="hold" nodeType="withEffect" presetClass="entr" presetID="10" presetSubtype="0">
                                  <p:stCondLst>
                                    <p:cond delay="0"/>
                                  </p:stCondLst>
                                  <p:childTnLst>
                                    <p:set>
                                      <p:cBhvr>
                                        <p:cTn dur="1" fill="hold">
                                          <p:stCondLst>
                                            <p:cond delay="0"/>
                                          </p:stCondLst>
                                        </p:cTn>
                                        <p:tgtEl>
                                          <p:spTgt spid="157"/>
                                        </p:tgtEl>
                                        <p:attrNameLst>
                                          <p:attrName>style.visibility</p:attrName>
                                        </p:attrNameLst>
                                      </p:cBhvr>
                                      <p:to>
                                        <p:strVal val="visible"/>
                                      </p:to>
                                    </p:set>
                                    <p:animEffect filter="fade" transition="in">
                                      <p:cBhvr>
                                        <p:cTn dur="1000"/>
                                        <p:tgtEl>
                                          <p:spTgt spid="157"/>
                                        </p:tgtEl>
                                      </p:cBhvr>
                                    </p:animEffect>
                                  </p:childTnLst>
                                </p:cTn>
                              </p:par>
                              <p:par>
                                <p:cTn fill="hold" nodeType="withEffect" presetClass="entr" presetID="10" presetSubtype="0">
                                  <p:stCondLst>
                                    <p:cond delay="0"/>
                                  </p:stCondLst>
                                  <p:childTnLst>
                                    <p:set>
                                      <p:cBhvr>
                                        <p:cTn dur="1" fill="hold">
                                          <p:stCondLst>
                                            <p:cond delay="0"/>
                                          </p:stCondLst>
                                        </p:cTn>
                                        <p:tgtEl>
                                          <p:spTgt spid="158"/>
                                        </p:tgtEl>
                                        <p:attrNameLst>
                                          <p:attrName>style.visibility</p:attrName>
                                        </p:attrNameLst>
                                      </p:cBhvr>
                                      <p:to>
                                        <p:strVal val="visible"/>
                                      </p:to>
                                    </p:set>
                                    <p:animEffect filter="fade" transition="in">
                                      <p:cBhvr>
                                        <p:cTn dur="1000"/>
                                        <p:tgtEl>
                                          <p:spTgt spid="158"/>
                                        </p:tgtEl>
                                      </p:cBhvr>
                                    </p:animEffect>
                                  </p:childTnLst>
                                </p:cTn>
                              </p:par>
                              <p:par>
                                <p:cTn fill="hold" nodeType="withEffect" presetClass="entr" presetID="10" presetSubtype="0">
                                  <p:stCondLst>
                                    <p:cond delay="0"/>
                                  </p:stCondLst>
                                  <p:childTnLst>
                                    <p:set>
                                      <p:cBhvr>
                                        <p:cTn dur="1" fill="hold">
                                          <p:stCondLst>
                                            <p:cond delay="0"/>
                                          </p:stCondLst>
                                        </p:cTn>
                                        <p:tgtEl>
                                          <p:spTgt spid="159"/>
                                        </p:tgtEl>
                                        <p:attrNameLst>
                                          <p:attrName>style.visibility</p:attrName>
                                        </p:attrNameLst>
                                      </p:cBhvr>
                                      <p:to>
                                        <p:strVal val="visible"/>
                                      </p:to>
                                    </p:set>
                                    <p:animEffect filter="fade" transition="in">
                                      <p:cBhvr>
                                        <p:cTn dur="1000"/>
                                        <p:tgtEl>
                                          <p:spTgt spid="159"/>
                                        </p:tgtEl>
                                      </p:cBhvr>
                                    </p:animEffect>
                                  </p:childTnLst>
                                </p:cTn>
                              </p:par>
                              <p:par>
                                <p:cTn fill="hold" nodeType="withEffect" presetClass="entr" presetID="10" presetSubtype="0">
                                  <p:stCondLst>
                                    <p:cond delay="0"/>
                                  </p:stCondLst>
                                  <p:childTnLst>
                                    <p:set>
                                      <p:cBhvr>
                                        <p:cTn dur="1" fill="hold">
                                          <p:stCondLst>
                                            <p:cond delay="0"/>
                                          </p:stCondLst>
                                        </p:cTn>
                                        <p:tgtEl>
                                          <p:spTgt spid="160"/>
                                        </p:tgtEl>
                                        <p:attrNameLst>
                                          <p:attrName>style.visibility</p:attrName>
                                        </p:attrNameLst>
                                      </p:cBhvr>
                                      <p:to>
                                        <p:strVal val="visible"/>
                                      </p:to>
                                    </p:set>
                                    <p:animEffect filter="fade" transition="in">
                                      <p:cBhvr>
                                        <p:cTn dur="1000"/>
                                        <p:tgtEl>
                                          <p:spTgt spid="160"/>
                                        </p:tgtEl>
                                      </p:cBhvr>
                                    </p:animEffect>
                                  </p:childTnLst>
                                </p:cTn>
                              </p:par>
                              <p:par>
                                <p:cTn fill="hold" nodeType="withEffect" presetClass="entr" presetID="10" presetSubtype="0">
                                  <p:stCondLst>
                                    <p:cond delay="0"/>
                                  </p:stCondLst>
                                  <p:childTnLst>
                                    <p:set>
                                      <p:cBhvr>
                                        <p:cTn dur="1" fill="hold">
                                          <p:stCondLst>
                                            <p:cond delay="0"/>
                                          </p:stCondLst>
                                        </p:cTn>
                                        <p:tgtEl>
                                          <p:spTgt spid="161"/>
                                        </p:tgtEl>
                                        <p:attrNameLst>
                                          <p:attrName>style.visibility</p:attrName>
                                        </p:attrNameLst>
                                      </p:cBhvr>
                                      <p:to>
                                        <p:strVal val="visible"/>
                                      </p:to>
                                    </p:set>
                                    <p:animEffect filter="fade" transition="in">
                                      <p:cBhvr>
                                        <p:cTn dur="1000"/>
                                        <p:tgtEl>
                                          <p:spTgt spid="161"/>
                                        </p:tgtEl>
                                      </p:cBhvr>
                                    </p:animEffect>
                                  </p:childTnLst>
                                </p:cTn>
                              </p:par>
                              <p:par>
                                <p:cTn fill="hold" nodeType="withEffect" presetClass="entr" presetID="10" presetSubtype="0">
                                  <p:stCondLst>
                                    <p:cond delay="0"/>
                                  </p:stCondLst>
                                  <p:childTnLst>
                                    <p:set>
                                      <p:cBhvr>
                                        <p:cTn dur="1" fill="hold">
                                          <p:stCondLst>
                                            <p:cond delay="0"/>
                                          </p:stCondLst>
                                        </p:cTn>
                                        <p:tgtEl>
                                          <p:spTgt spid="162"/>
                                        </p:tgtEl>
                                        <p:attrNameLst>
                                          <p:attrName>style.visibility</p:attrName>
                                        </p:attrNameLst>
                                      </p:cBhvr>
                                      <p:to>
                                        <p:strVal val="visible"/>
                                      </p:to>
                                    </p:set>
                                    <p:animEffect filter="fade" transition="in">
                                      <p:cBhvr>
                                        <p:cTn dur="1000"/>
                                        <p:tgtEl>
                                          <p:spTgt spid="162"/>
                                        </p:tgtEl>
                                      </p:cBhvr>
                                    </p:animEffect>
                                  </p:childTnLst>
                                </p:cTn>
                              </p:par>
                              <p:par>
                                <p:cTn fill="hold" nodeType="withEffect" presetClass="entr" presetID="10" presetSubtype="0">
                                  <p:stCondLst>
                                    <p:cond delay="0"/>
                                  </p:stCondLst>
                                  <p:childTnLst>
                                    <p:set>
                                      <p:cBhvr>
                                        <p:cTn dur="1" fill="hold">
                                          <p:stCondLst>
                                            <p:cond delay="0"/>
                                          </p:stCondLst>
                                        </p:cTn>
                                        <p:tgtEl>
                                          <p:spTgt spid="163"/>
                                        </p:tgtEl>
                                        <p:attrNameLst>
                                          <p:attrName>style.visibility</p:attrName>
                                        </p:attrNameLst>
                                      </p:cBhvr>
                                      <p:to>
                                        <p:strVal val="visible"/>
                                      </p:to>
                                    </p:set>
                                    <p:animEffect filter="fade" transition="in">
                                      <p:cBhvr>
                                        <p:cTn dur="1000"/>
                                        <p:tgtEl>
                                          <p:spTgt spid="163"/>
                                        </p:tgtEl>
                                      </p:cBhvr>
                                    </p:animEffect>
                                  </p:childTnLst>
                                </p:cTn>
                              </p:par>
                              <p:par>
                                <p:cTn fill="hold" nodeType="withEffect" presetClass="entr" presetID="10" presetSubtype="0">
                                  <p:stCondLst>
                                    <p:cond delay="0"/>
                                  </p:stCondLst>
                                  <p:childTnLst>
                                    <p:set>
                                      <p:cBhvr>
                                        <p:cTn dur="1" fill="hold">
                                          <p:stCondLst>
                                            <p:cond delay="0"/>
                                          </p:stCondLst>
                                        </p:cTn>
                                        <p:tgtEl>
                                          <p:spTgt spid="164"/>
                                        </p:tgtEl>
                                        <p:attrNameLst>
                                          <p:attrName>style.visibility</p:attrName>
                                        </p:attrNameLst>
                                      </p:cBhvr>
                                      <p:to>
                                        <p:strVal val="visible"/>
                                      </p:to>
                                    </p:set>
                                    <p:animEffect filter="fade" transition="in">
                                      <p:cBhvr>
                                        <p:cTn dur="1000"/>
                                        <p:tgtEl>
                                          <p:spTgt spid="164"/>
                                        </p:tgtEl>
                                      </p:cBhvr>
                                    </p:animEffect>
                                  </p:childTnLst>
                                </p:cTn>
                              </p:par>
                              <p:par>
                                <p:cTn fill="hold" nodeType="withEffect" presetClass="entr" presetID="10" presetSubtype="0">
                                  <p:stCondLst>
                                    <p:cond delay="0"/>
                                  </p:stCondLst>
                                  <p:childTnLst>
                                    <p:set>
                                      <p:cBhvr>
                                        <p:cTn dur="1" fill="hold">
                                          <p:stCondLst>
                                            <p:cond delay="0"/>
                                          </p:stCondLst>
                                        </p:cTn>
                                        <p:tgtEl>
                                          <p:spTgt spid="165"/>
                                        </p:tgtEl>
                                        <p:attrNameLst>
                                          <p:attrName>style.visibility</p:attrName>
                                        </p:attrNameLst>
                                      </p:cBhvr>
                                      <p:to>
                                        <p:strVal val="visible"/>
                                      </p:to>
                                    </p:set>
                                    <p:animEffect filter="fade" transition="in">
                                      <p:cBhvr>
                                        <p:cTn dur="1000"/>
                                        <p:tgtEl>
                                          <p:spTgt spid="165"/>
                                        </p:tgtEl>
                                      </p:cBhvr>
                                    </p:animEffect>
                                  </p:childTnLst>
                                </p:cTn>
                              </p:par>
                              <p:par>
                                <p:cTn fill="hold" nodeType="withEffect" presetClass="entr" presetID="10" presetSubtype="0">
                                  <p:stCondLst>
                                    <p:cond delay="0"/>
                                  </p:stCondLst>
                                  <p:childTnLst>
                                    <p:set>
                                      <p:cBhvr>
                                        <p:cTn dur="1" fill="hold">
                                          <p:stCondLst>
                                            <p:cond delay="0"/>
                                          </p:stCondLst>
                                        </p:cTn>
                                        <p:tgtEl>
                                          <p:spTgt spid="166"/>
                                        </p:tgtEl>
                                        <p:attrNameLst>
                                          <p:attrName>style.visibility</p:attrName>
                                        </p:attrNameLst>
                                      </p:cBhvr>
                                      <p:to>
                                        <p:strVal val="visible"/>
                                      </p:to>
                                    </p:set>
                                    <p:animEffect filter="fade" transition="in">
                                      <p:cBhvr>
                                        <p:cTn dur="1000"/>
                                        <p:tgtEl>
                                          <p:spTgt spid="166"/>
                                        </p:tgtEl>
                                      </p:cBhvr>
                                    </p:animEffect>
                                  </p:childTnLst>
                                </p:cTn>
                              </p:par>
                              <p:par>
                                <p:cTn fill="hold" nodeType="withEffect" presetClass="entr" presetID="10" presetSubtype="0">
                                  <p:stCondLst>
                                    <p:cond delay="0"/>
                                  </p:stCondLst>
                                  <p:childTnLst>
                                    <p:set>
                                      <p:cBhvr>
                                        <p:cTn dur="1" fill="hold">
                                          <p:stCondLst>
                                            <p:cond delay="0"/>
                                          </p:stCondLst>
                                        </p:cTn>
                                        <p:tgtEl>
                                          <p:spTgt spid="167"/>
                                        </p:tgtEl>
                                        <p:attrNameLst>
                                          <p:attrName>style.visibility</p:attrName>
                                        </p:attrNameLst>
                                      </p:cBhvr>
                                      <p:to>
                                        <p:strVal val="visible"/>
                                      </p:to>
                                    </p:set>
                                    <p:animEffect filter="fade" transition="in">
                                      <p:cBhvr>
                                        <p:cTn dur="1000"/>
                                        <p:tgtEl>
                                          <p:spTgt spid="167"/>
                                        </p:tgtEl>
                                      </p:cBhvr>
                                    </p:animEffect>
                                  </p:childTnLst>
                                </p:cTn>
                              </p:par>
                              <p:par>
                                <p:cTn fill="hold" nodeType="withEffect" presetClass="entr" presetID="10" presetSubtype="0">
                                  <p:stCondLst>
                                    <p:cond delay="0"/>
                                  </p:stCondLst>
                                  <p:childTnLst>
                                    <p:set>
                                      <p:cBhvr>
                                        <p:cTn dur="1" fill="hold">
                                          <p:stCondLst>
                                            <p:cond delay="0"/>
                                          </p:stCondLst>
                                        </p:cTn>
                                        <p:tgtEl>
                                          <p:spTgt spid="168"/>
                                        </p:tgtEl>
                                        <p:attrNameLst>
                                          <p:attrName>style.visibility</p:attrName>
                                        </p:attrNameLst>
                                      </p:cBhvr>
                                      <p:to>
                                        <p:strVal val="visible"/>
                                      </p:to>
                                    </p:set>
                                    <p:animEffect filter="fade" transition="in">
                                      <p:cBhvr>
                                        <p:cTn dur="1000"/>
                                        <p:tgtEl>
                                          <p:spTgt spid="168"/>
                                        </p:tgtEl>
                                      </p:cBhvr>
                                    </p:animEffect>
                                  </p:childTnLst>
                                </p:cTn>
                              </p:par>
                              <p:par>
                                <p:cTn fill="hold" nodeType="withEffect" presetClass="entr" presetID="10" presetSubtype="0">
                                  <p:stCondLst>
                                    <p:cond delay="0"/>
                                  </p:stCondLst>
                                  <p:childTnLst>
                                    <p:set>
                                      <p:cBhvr>
                                        <p:cTn dur="1" fill="hold">
                                          <p:stCondLst>
                                            <p:cond delay="0"/>
                                          </p:stCondLst>
                                        </p:cTn>
                                        <p:tgtEl>
                                          <p:spTgt spid="169"/>
                                        </p:tgtEl>
                                        <p:attrNameLst>
                                          <p:attrName>style.visibility</p:attrName>
                                        </p:attrNameLst>
                                      </p:cBhvr>
                                      <p:to>
                                        <p:strVal val="visible"/>
                                      </p:to>
                                    </p:set>
                                    <p:animEffect filter="fade" transition="in">
                                      <p:cBhvr>
                                        <p:cTn dur="1000"/>
                                        <p:tgtEl>
                                          <p:spTgt spid="169"/>
                                        </p:tgtEl>
                                      </p:cBhvr>
                                    </p:animEffect>
                                  </p:childTnLst>
                                </p:cTn>
                              </p:par>
                              <p:par>
                                <p:cTn fill="hold" nodeType="withEffect" presetClass="entr" presetID="10" presetSubtype="0">
                                  <p:stCondLst>
                                    <p:cond delay="0"/>
                                  </p:stCondLst>
                                  <p:childTnLst>
                                    <p:set>
                                      <p:cBhvr>
                                        <p:cTn dur="1" fill="hold">
                                          <p:stCondLst>
                                            <p:cond delay="0"/>
                                          </p:stCondLst>
                                        </p:cTn>
                                        <p:tgtEl>
                                          <p:spTgt spid="170"/>
                                        </p:tgtEl>
                                        <p:attrNameLst>
                                          <p:attrName>style.visibility</p:attrName>
                                        </p:attrNameLst>
                                      </p:cBhvr>
                                      <p:to>
                                        <p:strVal val="visible"/>
                                      </p:to>
                                    </p:set>
                                    <p:animEffect filter="fade" transition="in">
                                      <p:cBhvr>
                                        <p:cTn dur="1000"/>
                                        <p:tgtEl>
                                          <p:spTgt spid="170"/>
                                        </p:tgtEl>
                                      </p:cBhvr>
                                    </p:animEffect>
                                  </p:childTnLst>
                                </p:cTn>
                              </p:par>
                              <p:par>
                                <p:cTn fill="hold" nodeType="withEffect" presetClass="entr" presetID="10" presetSubtype="0">
                                  <p:stCondLst>
                                    <p:cond delay="0"/>
                                  </p:stCondLst>
                                  <p:childTnLst>
                                    <p:set>
                                      <p:cBhvr>
                                        <p:cTn dur="1" fill="hold">
                                          <p:stCondLst>
                                            <p:cond delay="0"/>
                                          </p:stCondLst>
                                        </p:cTn>
                                        <p:tgtEl>
                                          <p:spTgt spid="171"/>
                                        </p:tgtEl>
                                        <p:attrNameLst>
                                          <p:attrName>style.visibility</p:attrName>
                                        </p:attrNameLst>
                                      </p:cBhvr>
                                      <p:to>
                                        <p:strVal val="visible"/>
                                      </p:to>
                                    </p:set>
                                    <p:animEffect filter="fade" transition="in">
                                      <p:cBhvr>
                                        <p:cTn dur="1000"/>
                                        <p:tgtEl>
                                          <p:spTgt spid="171"/>
                                        </p:tgtEl>
                                      </p:cBhvr>
                                    </p:animEffect>
                                  </p:childTnLst>
                                </p:cTn>
                              </p:par>
                              <p:par>
                                <p:cTn fill="hold" nodeType="withEffect" presetClass="entr" presetID="10" presetSubtype="0">
                                  <p:stCondLst>
                                    <p:cond delay="0"/>
                                  </p:stCondLst>
                                  <p:childTnLst>
                                    <p:set>
                                      <p:cBhvr>
                                        <p:cTn dur="1" fill="hold">
                                          <p:stCondLst>
                                            <p:cond delay="0"/>
                                          </p:stCondLst>
                                        </p:cTn>
                                        <p:tgtEl>
                                          <p:spTgt spid="172"/>
                                        </p:tgtEl>
                                        <p:attrNameLst>
                                          <p:attrName>style.visibility</p:attrName>
                                        </p:attrNameLst>
                                      </p:cBhvr>
                                      <p:to>
                                        <p:strVal val="visible"/>
                                      </p:to>
                                    </p:set>
                                    <p:animEffect filter="fade" transition="in">
                                      <p:cBhvr>
                                        <p:cTn dur="1000"/>
                                        <p:tgtEl>
                                          <p:spTgt spid="172"/>
                                        </p:tgtEl>
                                      </p:cBhvr>
                                    </p:animEffect>
                                  </p:childTnLst>
                                </p:cTn>
                              </p:par>
                              <p:par>
                                <p:cTn fill="hold" nodeType="withEffect" presetClass="entr" presetID="10" presetSubtype="0">
                                  <p:stCondLst>
                                    <p:cond delay="0"/>
                                  </p:stCondLst>
                                  <p:childTnLst>
                                    <p:set>
                                      <p:cBhvr>
                                        <p:cTn dur="1" fill="hold">
                                          <p:stCondLst>
                                            <p:cond delay="0"/>
                                          </p:stCondLst>
                                        </p:cTn>
                                        <p:tgtEl>
                                          <p:spTgt spid="173"/>
                                        </p:tgtEl>
                                        <p:attrNameLst>
                                          <p:attrName>style.visibility</p:attrName>
                                        </p:attrNameLst>
                                      </p:cBhvr>
                                      <p:to>
                                        <p:strVal val="visible"/>
                                      </p:to>
                                    </p:set>
                                    <p:animEffect filter="fade" transition="in">
                                      <p:cBhvr>
                                        <p:cTn dur="1000"/>
                                        <p:tgtEl>
                                          <p:spTgt spid="173"/>
                                        </p:tgtEl>
                                      </p:cBhvr>
                                    </p:animEffect>
                                  </p:childTnLst>
                                </p:cTn>
                              </p:par>
                              <p:par>
                                <p:cTn fill="hold" nodeType="withEffect" presetClass="entr" presetID="10" presetSubtype="0">
                                  <p:stCondLst>
                                    <p:cond delay="0"/>
                                  </p:stCondLst>
                                  <p:childTnLst>
                                    <p:set>
                                      <p:cBhvr>
                                        <p:cTn dur="1" fill="hold">
                                          <p:stCondLst>
                                            <p:cond delay="0"/>
                                          </p:stCondLst>
                                        </p:cTn>
                                        <p:tgtEl>
                                          <p:spTgt spid="174"/>
                                        </p:tgtEl>
                                        <p:attrNameLst>
                                          <p:attrName>style.visibility</p:attrName>
                                        </p:attrNameLst>
                                      </p:cBhvr>
                                      <p:to>
                                        <p:strVal val="visible"/>
                                      </p:to>
                                    </p:set>
                                    <p:animEffect filter="fade" transition="in">
                                      <p:cBhvr>
                                        <p:cTn dur="1000"/>
                                        <p:tgtEl>
                                          <p:spTgt spid="17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0"/>
                                        </p:tgtEl>
                                        <p:attrNameLst>
                                          <p:attrName>style.visibility</p:attrName>
                                        </p:attrNameLst>
                                      </p:cBhvr>
                                      <p:to>
                                        <p:strVal val="visible"/>
                                      </p:to>
                                    </p:set>
                                    <p:animEffect filter="fade" transition="in">
                                      <p:cBhvr>
                                        <p:cTn dur="1000"/>
                                        <p:tgtEl>
                                          <p:spTgt spid="23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3"/>
                                        </p:tgtEl>
                                        <p:attrNameLst>
                                          <p:attrName>style.visibility</p:attrName>
                                        </p:attrNameLst>
                                      </p:cBhvr>
                                      <p:to>
                                        <p:strVal val="visible"/>
                                      </p:to>
                                    </p:set>
                                    <p:animEffect filter="fade" transition="in">
                                      <p:cBhvr>
                                        <p:cTn dur="1000"/>
                                        <p:tgtEl>
                                          <p:spTgt spid="203"/>
                                        </p:tgtEl>
                                      </p:cBhvr>
                                    </p:animEffect>
                                  </p:childTnLst>
                                </p:cTn>
                              </p:par>
                              <p:par>
                                <p:cTn fill="hold" nodeType="withEffect" presetClass="entr" presetID="10" presetSubtype="0">
                                  <p:stCondLst>
                                    <p:cond delay="0"/>
                                  </p:stCondLst>
                                  <p:childTnLst>
                                    <p:set>
                                      <p:cBhvr>
                                        <p:cTn dur="1" fill="hold">
                                          <p:stCondLst>
                                            <p:cond delay="0"/>
                                          </p:stCondLst>
                                        </p:cTn>
                                        <p:tgtEl>
                                          <p:spTgt spid="204"/>
                                        </p:tgtEl>
                                        <p:attrNameLst>
                                          <p:attrName>style.visibility</p:attrName>
                                        </p:attrNameLst>
                                      </p:cBhvr>
                                      <p:to>
                                        <p:strVal val="visible"/>
                                      </p:to>
                                    </p:set>
                                    <p:animEffect filter="fade" transition="in">
                                      <p:cBhvr>
                                        <p:cTn dur="1000"/>
                                        <p:tgtEl>
                                          <p:spTgt spid="204"/>
                                        </p:tgtEl>
                                      </p:cBhvr>
                                    </p:animEffect>
                                  </p:childTnLst>
                                </p:cTn>
                              </p:par>
                              <p:par>
                                <p:cTn fill="hold" nodeType="withEffect" presetClass="entr" presetID="10" presetSubtype="0">
                                  <p:stCondLst>
                                    <p:cond delay="0"/>
                                  </p:stCondLst>
                                  <p:childTnLst>
                                    <p:set>
                                      <p:cBhvr>
                                        <p:cTn dur="1" fill="hold">
                                          <p:stCondLst>
                                            <p:cond delay="0"/>
                                          </p:stCondLst>
                                        </p:cTn>
                                        <p:tgtEl>
                                          <p:spTgt spid="205"/>
                                        </p:tgtEl>
                                        <p:attrNameLst>
                                          <p:attrName>style.visibility</p:attrName>
                                        </p:attrNameLst>
                                      </p:cBhvr>
                                      <p:to>
                                        <p:strVal val="visible"/>
                                      </p:to>
                                    </p:set>
                                    <p:animEffect filter="fade" transition="in">
                                      <p:cBhvr>
                                        <p:cTn dur="1000"/>
                                        <p:tgtEl>
                                          <p:spTgt spid="205"/>
                                        </p:tgtEl>
                                      </p:cBhvr>
                                    </p:animEffect>
                                  </p:childTnLst>
                                </p:cTn>
                              </p:par>
                              <p:par>
                                <p:cTn fill="hold" nodeType="withEffect" presetClass="entr" presetID="10" presetSubtype="0">
                                  <p:stCondLst>
                                    <p:cond delay="0"/>
                                  </p:stCondLst>
                                  <p:childTnLst>
                                    <p:set>
                                      <p:cBhvr>
                                        <p:cTn dur="1" fill="hold">
                                          <p:stCondLst>
                                            <p:cond delay="0"/>
                                          </p:stCondLst>
                                        </p:cTn>
                                        <p:tgtEl>
                                          <p:spTgt spid="206"/>
                                        </p:tgtEl>
                                        <p:attrNameLst>
                                          <p:attrName>style.visibility</p:attrName>
                                        </p:attrNameLst>
                                      </p:cBhvr>
                                      <p:to>
                                        <p:strVal val="visible"/>
                                      </p:to>
                                    </p:set>
                                    <p:animEffect filter="fade" transition="in">
                                      <p:cBhvr>
                                        <p:cTn dur="1000"/>
                                        <p:tgtEl>
                                          <p:spTgt spid="206"/>
                                        </p:tgtEl>
                                      </p:cBhvr>
                                    </p:animEffect>
                                  </p:childTnLst>
                                </p:cTn>
                              </p:par>
                              <p:par>
                                <p:cTn fill="hold" nodeType="withEffect" presetClass="entr" presetID="10" presetSubtype="0">
                                  <p:stCondLst>
                                    <p:cond delay="0"/>
                                  </p:stCondLst>
                                  <p:childTnLst>
                                    <p:set>
                                      <p:cBhvr>
                                        <p:cTn dur="1" fill="hold">
                                          <p:stCondLst>
                                            <p:cond delay="0"/>
                                          </p:stCondLst>
                                        </p:cTn>
                                        <p:tgtEl>
                                          <p:spTgt spid="207"/>
                                        </p:tgtEl>
                                        <p:attrNameLst>
                                          <p:attrName>style.visibility</p:attrName>
                                        </p:attrNameLst>
                                      </p:cBhvr>
                                      <p:to>
                                        <p:strVal val="visible"/>
                                      </p:to>
                                    </p:set>
                                    <p:animEffect filter="fade" transition="in">
                                      <p:cBhvr>
                                        <p:cTn dur="1000"/>
                                        <p:tgtEl>
                                          <p:spTgt spid="207"/>
                                        </p:tgtEl>
                                      </p:cBhvr>
                                    </p:animEffect>
                                  </p:childTnLst>
                                </p:cTn>
                              </p:par>
                              <p:par>
                                <p:cTn fill="hold" nodeType="withEffect" presetClass="entr" presetID="10" presetSubtype="0">
                                  <p:stCondLst>
                                    <p:cond delay="0"/>
                                  </p:stCondLst>
                                  <p:childTnLst>
                                    <p:set>
                                      <p:cBhvr>
                                        <p:cTn dur="1" fill="hold">
                                          <p:stCondLst>
                                            <p:cond delay="0"/>
                                          </p:stCondLst>
                                        </p:cTn>
                                        <p:tgtEl>
                                          <p:spTgt spid="208"/>
                                        </p:tgtEl>
                                        <p:attrNameLst>
                                          <p:attrName>style.visibility</p:attrName>
                                        </p:attrNameLst>
                                      </p:cBhvr>
                                      <p:to>
                                        <p:strVal val="visible"/>
                                      </p:to>
                                    </p:set>
                                    <p:animEffect filter="fade" transition="in">
                                      <p:cBhvr>
                                        <p:cTn dur="1000"/>
                                        <p:tgtEl>
                                          <p:spTgt spid="208"/>
                                        </p:tgtEl>
                                      </p:cBhvr>
                                    </p:animEffect>
                                  </p:childTnLst>
                                </p:cTn>
                              </p:par>
                              <p:par>
                                <p:cTn fill="hold" nodeType="withEffect" presetClass="entr" presetID="10" presetSubtype="0">
                                  <p:stCondLst>
                                    <p:cond delay="0"/>
                                  </p:stCondLst>
                                  <p:childTnLst>
                                    <p:set>
                                      <p:cBhvr>
                                        <p:cTn dur="1" fill="hold">
                                          <p:stCondLst>
                                            <p:cond delay="0"/>
                                          </p:stCondLst>
                                        </p:cTn>
                                        <p:tgtEl>
                                          <p:spTgt spid="209"/>
                                        </p:tgtEl>
                                        <p:attrNameLst>
                                          <p:attrName>style.visibility</p:attrName>
                                        </p:attrNameLst>
                                      </p:cBhvr>
                                      <p:to>
                                        <p:strVal val="visible"/>
                                      </p:to>
                                    </p:set>
                                    <p:animEffect filter="fade" transition="in">
                                      <p:cBhvr>
                                        <p:cTn dur="1000"/>
                                        <p:tgtEl>
                                          <p:spTgt spid="209"/>
                                        </p:tgtEl>
                                      </p:cBhvr>
                                    </p:animEffect>
                                  </p:childTnLst>
                                </p:cTn>
                              </p:par>
                              <p:par>
                                <p:cTn fill="hold" nodeType="withEffect" presetClass="entr" presetID="10" presetSubtype="0">
                                  <p:stCondLst>
                                    <p:cond delay="0"/>
                                  </p:stCondLst>
                                  <p:childTnLst>
                                    <p:set>
                                      <p:cBhvr>
                                        <p:cTn dur="1" fill="hold">
                                          <p:stCondLst>
                                            <p:cond delay="0"/>
                                          </p:stCondLst>
                                        </p:cTn>
                                        <p:tgtEl>
                                          <p:spTgt spid="210"/>
                                        </p:tgtEl>
                                        <p:attrNameLst>
                                          <p:attrName>style.visibility</p:attrName>
                                        </p:attrNameLst>
                                      </p:cBhvr>
                                      <p:to>
                                        <p:strVal val="visible"/>
                                      </p:to>
                                    </p:set>
                                    <p:animEffect filter="fade" transition="in">
                                      <p:cBhvr>
                                        <p:cTn dur="1000"/>
                                        <p:tgtEl>
                                          <p:spTgt spid="210"/>
                                        </p:tgtEl>
                                      </p:cBhvr>
                                    </p:animEffect>
                                  </p:childTnLst>
                                </p:cTn>
                              </p:par>
                              <p:par>
                                <p:cTn fill="hold" nodeType="withEffect" presetClass="entr" presetID="10" presetSubtype="0">
                                  <p:stCondLst>
                                    <p:cond delay="0"/>
                                  </p:stCondLst>
                                  <p:childTnLst>
                                    <p:set>
                                      <p:cBhvr>
                                        <p:cTn dur="1" fill="hold">
                                          <p:stCondLst>
                                            <p:cond delay="0"/>
                                          </p:stCondLst>
                                        </p:cTn>
                                        <p:tgtEl>
                                          <p:spTgt spid="211"/>
                                        </p:tgtEl>
                                        <p:attrNameLst>
                                          <p:attrName>style.visibility</p:attrName>
                                        </p:attrNameLst>
                                      </p:cBhvr>
                                      <p:to>
                                        <p:strVal val="visible"/>
                                      </p:to>
                                    </p:set>
                                    <p:animEffect filter="fade" transition="in">
                                      <p:cBhvr>
                                        <p:cTn dur="1000"/>
                                        <p:tgtEl>
                                          <p:spTgt spid="211"/>
                                        </p:tgtEl>
                                      </p:cBhvr>
                                    </p:animEffect>
                                  </p:childTnLst>
                                </p:cTn>
                              </p:par>
                              <p:par>
                                <p:cTn fill="hold" nodeType="withEffect" presetClass="entr" presetID="10" presetSubtype="0">
                                  <p:stCondLst>
                                    <p:cond delay="0"/>
                                  </p:stCondLst>
                                  <p:childTnLst>
                                    <p:set>
                                      <p:cBhvr>
                                        <p:cTn dur="1" fill="hold">
                                          <p:stCondLst>
                                            <p:cond delay="0"/>
                                          </p:stCondLst>
                                        </p:cTn>
                                        <p:tgtEl>
                                          <p:spTgt spid="212"/>
                                        </p:tgtEl>
                                        <p:attrNameLst>
                                          <p:attrName>style.visibility</p:attrName>
                                        </p:attrNameLst>
                                      </p:cBhvr>
                                      <p:to>
                                        <p:strVal val="visible"/>
                                      </p:to>
                                    </p:set>
                                    <p:animEffect filter="fade" transition="in">
                                      <p:cBhvr>
                                        <p:cTn dur="1000"/>
                                        <p:tgtEl>
                                          <p:spTgt spid="212"/>
                                        </p:tgtEl>
                                      </p:cBhvr>
                                    </p:animEffect>
                                  </p:childTnLst>
                                </p:cTn>
                              </p:par>
                              <p:par>
                                <p:cTn fill="hold" nodeType="withEffect" presetClass="entr" presetID="10" presetSubtype="0">
                                  <p:stCondLst>
                                    <p:cond delay="0"/>
                                  </p:stCondLst>
                                  <p:childTnLst>
                                    <p:set>
                                      <p:cBhvr>
                                        <p:cTn dur="1" fill="hold">
                                          <p:stCondLst>
                                            <p:cond delay="0"/>
                                          </p:stCondLst>
                                        </p:cTn>
                                        <p:tgtEl>
                                          <p:spTgt spid="213"/>
                                        </p:tgtEl>
                                        <p:attrNameLst>
                                          <p:attrName>style.visibility</p:attrName>
                                        </p:attrNameLst>
                                      </p:cBhvr>
                                      <p:to>
                                        <p:strVal val="visible"/>
                                      </p:to>
                                    </p:set>
                                    <p:animEffect filter="fade" transition="in">
                                      <p:cBhvr>
                                        <p:cTn dur="1000"/>
                                        <p:tgtEl>
                                          <p:spTgt spid="213"/>
                                        </p:tgtEl>
                                      </p:cBhvr>
                                    </p:animEffect>
                                  </p:childTnLst>
                                </p:cTn>
                              </p:par>
                              <p:par>
                                <p:cTn fill="hold" nodeType="withEffect" presetClass="entr" presetID="10" presetSubtype="0">
                                  <p:stCondLst>
                                    <p:cond delay="0"/>
                                  </p:stCondLst>
                                  <p:childTnLst>
                                    <p:set>
                                      <p:cBhvr>
                                        <p:cTn dur="1" fill="hold">
                                          <p:stCondLst>
                                            <p:cond delay="0"/>
                                          </p:stCondLst>
                                        </p:cTn>
                                        <p:tgtEl>
                                          <p:spTgt spid="214"/>
                                        </p:tgtEl>
                                        <p:attrNameLst>
                                          <p:attrName>style.visibility</p:attrName>
                                        </p:attrNameLst>
                                      </p:cBhvr>
                                      <p:to>
                                        <p:strVal val="visible"/>
                                      </p:to>
                                    </p:set>
                                    <p:animEffect filter="fade" transition="in">
                                      <p:cBhvr>
                                        <p:cTn dur="1000"/>
                                        <p:tgtEl>
                                          <p:spTgt spid="214"/>
                                        </p:tgtEl>
                                      </p:cBhvr>
                                    </p:animEffect>
                                  </p:childTnLst>
                                </p:cTn>
                              </p:par>
                              <p:par>
                                <p:cTn fill="hold" nodeType="withEffect" presetClass="entr" presetID="10" presetSubtype="0">
                                  <p:stCondLst>
                                    <p:cond delay="0"/>
                                  </p:stCondLst>
                                  <p:childTnLst>
                                    <p:set>
                                      <p:cBhvr>
                                        <p:cTn dur="1" fill="hold">
                                          <p:stCondLst>
                                            <p:cond delay="0"/>
                                          </p:stCondLst>
                                        </p:cTn>
                                        <p:tgtEl>
                                          <p:spTgt spid="215"/>
                                        </p:tgtEl>
                                        <p:attrNameLst>
                                          <p:attrName>style.visibility</p:attrName>
                                        </p:attrNameLst>
                                      </p:cBhvr>
                                      <p:to>
                                        <p:strVal val="visible"/>
                                      </p:to>
                                    </p:set>
                                    <p:animEffect filter="fade" transition="in">
                                      <p:cBhvr>
                                        <p:cTn dur="1000"/>
                                        <p:tgtEl>
                                          <p:spTgt spid="215"/>
                                        </p:tgtEl>
                                      </p:cBhvr>
                                    </p:animEffect>
                                  </p:childTnLst>
                                </p:cTn>
                              </p:par>
                              <p:par>
                                <p:cTn fill="hold" nodeType="withEffect" presetClass="entr" presetID="10" presetSubtype="0">
                                  <p:stCondLst>
                                    <p:cond delay="0"/>
                                  </p:stCondLst>
                                  <p:childTnLst>
                                    <p:set>
                                      <p:cBhvr>
                                        <p:cTn dur="1" fill="hold">
                                          <p:stCondLst>
                                            <p:cond delay="0"/>
                                          </p:stCondLst>
                                        </p:cTn>
                                        <p:tgtEl>
                                          <p:spTgt spid="216"/>
                                        </p:tgtEl>
                                        <p:attrNameLst>
                                          <p:attrName>style.visibility</p:attrName>
                                        </p:attrNameLst>
                                      </p:cBhvr>
                                      <p:to>
                                        <p:strVal val="visible"/>
                                      </p:to>
                                    </p:set>
                                    <p:animEffect filter="fade" transition="in">
                                      <p:cBhvr>
                                        <p:cTn dur="1000"/>
                                        <p:tgtEl>
                                          <p:spTgt spid="216"/>
                                        </p:tgtEl>
                                      </p:cBhvr>
                                    </p:animEffect>
                                  </p:childTnLst>
                                </p:cTn>
                              </p:par>
                              <p:par>
                                <p:cTn fill="hold" nodeType="withEffect" presetClass="entr" presetID="10" presetSubtype="0">
                                  <p:stCondLst>
                                    <p:cond delay="0"/>
                                  </p:stCondLst>
                                  <p:childTnLst>
                                    <p:set>
                                      <p:cBhvr>
                                        <p:cTn dur="1" fill="hold">
                                          <p:stCondLst>
                                            <p:cond delay="0"/>
                                          </p:stCondLst>
                                        </p:cTn>
                                        <p:tgtEl>
                                          <p:spTgt spid="217"/>
                                        </p:tgtEl>
                                        <p:attrNameLst>
                                          <p:attrName>style.visibility</p:attrName>
                                        </p:attrNameLst>
                                      </p:cBhvr>
                                      <p:to>
                                        <p:strVal val="visible"/>
                                      </p:to>
                                    </p:set>
                                    <p:animEffect filter="fade" transition="in">
                                      <p:cBhvr>
                                        <p:cTn dur="1000"/>
                                        <p:tgtEl>
                                          <p:spTgt spid="217"/>
                                        </p:tgtEl>
                                      </p:cBhvr>
                                    </p:animEffect>
                                  </p:childTnLst>
                                </p:cTn>
                              </p:par>
                              <p:par>
                                <p:cTn fill="hold" nodeType="withEffect" presetClass="entr" presetID="10" presetSubtype="0">
                                  <p:stCondLst>
                                    <p:cond delay="0"/>
                                  </p:stCondLst>
                                  <p:childTnLst>
                                    <p:set>
                                      <p:cBhvr>
                                        <p:cTn dur="1" fill="hold">
                                          <p:stCondLst>
                                            <p:cond delay="0"/>
                                          </p:stCondLst>
                                        </p:cTn>
                                        <p:tgtEl>
                                          <p:spTgt spid="218"/>
                                        </p:tgtEl>
                                        <p:attrNameLst>
                                          <p:attrName>style.visibility</p:attrName>
                                        </p:attrNameLst>
                                      </p:cBhvr>
                                      <p:to>
                                        <p:strVal val="visible"/>
                                      </p:to>
                                    </p:set>
                                    <p:animEffect filter="fade" transition="in">
                                      <p:cBhvr>
                                        <p:cTn dur="1000"/>
                                        <p:tgtEl>
                                          <p:spTgt spid="218"/>
                                        </p:tgtEl>
                                      </p:cBhvr>
                                    </p:animEffect>
                                  </p:childTnLst>
                                </p:cTn>
                              </p:par>
                              <p:par>
                                <p:cTn fill="hold" nodeType="withEffect" presetClass="entr" presetID="10" presetSubtype="0">
                                  <p:stCondLst>
                                    <p:cond delay="0"/>
                                  </p:stCondLst>
                                  <p:childTnLst>
                                    <p:set>
                                      <p:cBhvr>
                                        <p:cTn dur="1" fill="hold">
                                          <p:stCondLst>
                                            <p:cond delay="0"/>
                                          </p:stCondLst>
                                        </p:cTn>
                                        <p:tgtEl>
                                          <p:spTgt spid="219"/>
                                        </p:tgtEl>
                                        <p:attrNameLst>
                                          <p:attrName>style.visibility</p:attrName>
                                        </p:attrNameLst>
                                      </p:cBhvr>
                                      <p:to>
                                        <p:strVal val="visible"/>
                                      </p:to>
                                    </p:set>
                                    <p:animEffect filter="fade" transition="in">
                                      <p:cBhvr>
                                        <p:cTn dur="1000"/>
                                        <p:tgtEl>
                                          <p:spTgt spid="219"/>
                                        </p:tgtEl>
                                      </p:cBhvr>
                                    </p:animEffect>
                                  </p:childTnLst>
                                </p:cTn>
                              </p:par>
                              <p:par>
                                <p:cTn fill="hold" nodeType="withEffect" presetClass="entr" presetID="10" presetSubtype="0">
                                  <p:stCondLst>
                                    <p:cond delay="0"/>
                                  </p:stCondLst>
                                  <p:childTnLst>
                                    <p:set>
                                      <p:cBhvr>
                                        <p:cTn dur="1" fill="hold">
                                          <p:stCondLst>
                                            <p:cond delay="0"/>
                                          </p:stCondLst>
                                        </p:cTn>
                                        <p:tgtEl>
                                          <p:spTgt spid="220"/>
                                        </p:tgtEl>
                                        <p:attrNameLst>
                                          <p:attrName>style.visibility</p:attrName>
                                        </p:attrNameLst>
                                      </p:cBhvr>
                                      <p:to>
                                        <p:strVal val="visible"/>
                                      </p:to>
                                    </p:set>
                                    <p:animEffect filter="fade" transition="in">
                                      <p:cBhvr>
                                        <p:cTn dur="1000"/>
                                        <p:tgtEl>
                                          <p:spTgt spid="220"/>
                                        </p:tgtEl>
                                      </p:cBhvr>
                                    </p:animEffect>
                                  </p:childTnLst>
                                </p:cTn>
                              </p:par>
                              <p:par>
                                <p:cTn fill="hold" nodeType="withEffect" presetClass="entr" presetID="10" presetSubtype="0">
                                  <p:stCondLst>
                                    <p:cond delay="0"/>
                                  </p:stCondLst>
                                  <p:childTnLst>
                                    <p:set>
                                      <p:cBhvr>
                                        <p:cTn dur="1" fill="hold">
                                          <p:stCondLst>
                                            <p:cond delay="0"/>
                                          </p:stCondLst>
                                        </p:cTn>
                                        <p:tgtEl>
                                          <p:spTgt spid="221"/>
                                        </p:tgtEl>
                                        <p:attrNameLst>
                                          <p:attrName>style.visibility</p:attrName>
                                        </p:attrNameLst>
                                      </p:cBhvr>
                                      <p:to>
                                        <p:strVal val="visible"/>
                                      </p:to>
                                    </p:set>
                                    <p:animEffect filter="fade" transition="in">
                                      <p:cBhvr>
                                        <p:cTn dur="1000"/>
                                        <p:tgtEl>
                                          <p:spTgt spid="221"/>
                                        </p:tgtEl>
                                      </p:cBhvr>
                                    </p:animEffect>
                                  </p:childTnLst>
                                </p:cTn>
                              </p:par>
                              <p:par>
                                <p:cTn fill="hold" nodeType="withEffect" presetClass="entr" presetID="10" presetSubtype="0">
                                  <p:stCondLst>
                                    <p:cond delay="0"/>
                                  </p:stCondLst>
                                  <p:childTnLst>
                                    <p:set>
                                      <p:cBhvr>
                                        <p:cTn dur="1" fill="hold">
                                          <p:stCondLst>
                                            <p:cond delay="0"/>
                                          </p:stCondLst>
                                        </p:cTn>
                                        <p:tgtEl>
                                          <p:spTgt spid="222"/>
                                        </p:tgtEl>
                                        <p:attrNameLst>
                                          <p:attrName>style.visibility</p:attrName>
                                        </p:attrNameLst>
                                      </p:cBhvr>
                                      <p:to>
                                        <p:strVal val="visible"/>
                                      </p:to>
                                    </p:set>
                                    <p:animEffect filter="fade" transition="in">
                                      <p:cBhvr>
                                        <p:cTn dur="1000"/>
                                        <p:tgtEl>
                                          <p:spTgt spid="222"/>
                                        </p:tgtEl>
                                      </p:cBhvr>
                                    </p:animEffect>
                                  </p:childTnLst>
                                </p:cTn>
                              </p:par>
                              <p:par>
                                <p:cTn fill="hold" nodeType="withEffect" presetClass="entr" presetID="10" presetSubtype="0">
                                  <p:stCondLst>
                                    <p:cond delay="0"/>
                                  </p:stCondLst>
                                  <p:childTnLst>
                                    <p:set>
                                      <p:cBhvr>
                                        <p:cTn dur="1" fill="hold">
                                          <p:stCondLst>
                                            <p:cond delay="0"/>
                                          </p:stCondLst>
                                        </p:cTn>
                                        <p:tgtEl>
                                          <p:spTgt spid="223"/>
                                        </p:tgtEl>
                                        <p:attrNameLst>
                                          <p:attrName>style.visibility</p:attrName>
                                        </p:attrNameLst>
                                      </p:cBhvr>
                                      <p:to>
                                        <p:strVal val="visible"/>
                                      </p:to>
                                    </p:set>
                                    <p:animEffect filter="fade" transition="in">
                                      <p:cBhvr>
                                        <p:cTn dur="1000"/>
                                        <p:tgtEl>
                                          <p:spTgt spid="223"/>
                                        </p:tgtEl>
                                      </p:cBhvr>
                                    </p:animEffect>
                                  </p:childTnLst>
                                </p:cTn>
                              </p:par>
                              <p:par>
                                <p:cTn fill="hold" nodeType="withEffect" presetClass="entr" presetID="10" presetSubtype="0">
                                  <p:stCondLst>
                                    <p:cond delay="0"/>
                                  </p:stCondLst>
                                  <p:childTnLst>
                                    <p:set>
                                      <p:cBhvr>
                                        <p:cTn dur="1" fill="hold">
                                          <p:stCondLst>
                                            <p:cond delay="0"/>
                                          </p:stCondLst>
                                        </p:cTn>
                                        <p:tgtEl>
                                          <p:spTgt spid="224"/>
                                        </p:tgtEl>
                                        <p:attrNameLst>
                                          <p:attrName>style.visibility</p:attrName>
                                        </p:attrNameLst>
                                      </p:cBhvr>
                                      <p:to>
                                        <p:strVal val="visible"/>
                                      </p:to>
                                    </p:set>
                                    <p:animEffect filter="fade" transition="in">
                                      <p:cBhvr>
                                        <p:cTn dur="1000"/>
                                        <p:tgtEl>
                                          <p:spTgt spid="224"/>
                                        </p:tgtEl>
                                      </p:cBhvr>
                                    </p:animEffect>
                                  </p:childTnLst>
                                </p:cTn>
                              </p:par>
                              <p:par>
                                <p:cTn fill="hold" nodeType="withEffect" presetClass="entr" presetID="10" presetSubtype="0">
                                  <p:stCondLst>
                                    <p:cond delay="0"/>
                                  </p:stCondLst>
                                  <p:childTnLst>
                                    <p:set>
                                      <p:cBhvr>
                                        <p:cTn dur="1" fill="hold">
                                          <p:stCondLst>
                                            <p:cond delay="0"/>
                                          </p:stCondLst>
                                        </p:cTn>
                                        <p:tgtEl>
                                          <p:spTgt spid="225"/>
                                        </p:tgtEl>
                                        <p:attrNameLst>
                                          <p:attrName>style.visibility</p:attrName>
                                        </p:attrNameLst>
                                      </p:cBhvr>
                                      <p:to>
                                        <p:strVal val="visible"/>
                                      </p:to>
                                    </p:set>
                                    <p:animEffect filter="fade" transition="in">
                                      <p:cBhvr>
                                        <p:cTn dur="1000"/>
                                        <p:tgtEl>
                                          <p:spTgt spid="225"/>
                                        </p:tgtEl>
                                      </p:cBhvr>
                                    </p:animEffect>
                                  </p:childTnLst>
                                </p:cTn>
                              </p:par>
                              <p:par>
                                <p:cTn fill="hold" nodeType="withEffect" presetClass="entr" presetID="10" presetSubtype="0">
                                  <p:stCondLst>
                                    <p:cond delay="0"/>
                                  </p:stCondLst>
                                  <p:childTnLst>
                                    <p:set>
                                      <p:cBhvr>
                                        <p:cTn dur="1" fill="hold">
                                          <p:stCondLst>
                                            <p:cond delay="0"/>
                                          </p:stCondLst>
                                        </p:cTn>
                                        <p:tgtEl>
                                          <p:spTgt spid="226"/>
                                        </p:tgtEl>
                                        <p:attrNameLst>
                                          <p:attrName>style.visibility</p:attrName>
                                        </p:attrNameLst>
                                      </p:cBhvr>
                                      <p:to>
                                        <p:strVal val="visible"/>
                                      </p:to>
                                    </p:set>
                                    <p:animEffect filter="fade" transition="in">
                                      <p:cBhvr>
                                        <p:cTn dur="1000"/>
                                        <p:tgtEl>
                                          <p:spTgt spid="226"/>
                                        </p:tgtEl>
                                      </p:cBhvr>
                                    </p:animEffect>
                                  </p:childTnLst>
                                </p:cTn>
                              </p:par>
                              <p:par>
                                <p:cTn fill="hold" nodeType="withEffect" presetClass="entr" presetID="10" presetSubtype="0">
                                  <p:stCondLst>
                                    <p:cond delay="0"/>
                                  </p:stCondLst>
                                  <p:childTnLst>
                                    <p:set>
                                      <p:cBhvr>
                                        <p:cTn dur="1" fill="hold">
                                          <p:stCondLst>
                                            <p:cond delay="0"/>
                                          </p:stCondLst>
                                        </p:cTn>
                                        <p:tgtEl>
                                          <p:spTgt spid="227"/>
                                        </p:tgtEl>
                                        <p:attrNameLst>
                                          <p:attrName>style.visibility</p:attrName>
                                        </p:attrNameLst>
                                      </p:cBhvr>
                                      <p:to>
                                        <p:strVal val="visible"/>
                                      </p:to>
                                    </p:set>
                                    <p:animEffect filter="fade" transition="in">
                                      <p:cBhvr>
                                        <p:cTn dur="1000"/>
                                        <p:tgtEl>
                                          <p:spTgt spid="227"/>
                                        </p:tgtEl>
                                      </p:cBhvr>
                                    </p:animEffect>
                                  </p:childTnLst>
                                </p:cTn>
                              </p:par>
                              <p:par>
                                <p:cTn fill="hold" nodeType="withEffect" presetClass="entr" presetID="10" presetSubtype="0">
                                  <p:stCondLst>
                                    <p:cond delay="0"/>
                                  </p:stCondLst>
                                  <p:childTnLst>
                                    <p:set>
                                      <p:cBhvr>
                                        <p:cTn dur="1" fill="hold">
                                          <p:stCondLst>
                                            <p:cond delay="0"/>
                                          </p:stCondLst>
                                        </p:cTn>
                                        <p:tgtEl>
                                          <p:spTgt spid="228"/>
                                        </p:tgtEl>
                                        <p:attrNameLst>
                                          <p:attrName>style.visibility</p:attrName>
                                        </p:attrNameLst>
                                      </p:cBhvr>
                                      <p:to>
                                        <p:strVal val="visible"/>
                                      </p:to>
                                    </p:set>
                                    <p:animEffect filter="fade" transition="in">
                                      <p:cBhvr>
                                        <p:cTn dur="1000"/>
                                        <p:tgtEl>
                                          <p:spTgt spid="228"/>
                                        </p:tgtEl>
                                      </p:cBhvr>
                                    </p:animEffect>
                                  </p:childTnLst>
                                </p:cTn>
                              </p:par>
                              <p:par>
                                <p:cTn fill="hold" nodeType="withEffect" presetClass="entr" presetID="10" presetSubtype="0">
                                  <p:stCondLst>
                                    <p:cond delay="0"/>
                                  </p:stCondLst>
                                  <p:childTnLst>
                                    <p:set>
                                      <p:cBhvr>
                                        <p:cTn dur="1" fill="hold">
                                          <p:stCondLst>
                                            <p:cond delay="0"/>
                                          </p:stCondLst>
                                        </p:cTn>
                                        <p:tgtEl>
                                          <p:spTgt spid="229"/>
                                        </p:tgtEl>
                                        <p:attrNameLst>
                                          <p:attrName>style.visibility</p:attrName>
                                        </p:attrNameLst>
                                      </p:cBhvr>
                                      <p:to>
                                        <p:strVal val="visible"/>
                                      </p:to>
                                    </p:set>
                                    <p:animEffect filter="fade" transition="in">
                                      <p:cBhvr>
                                        <p:cTn dur="1000"/>
                                        <p:tgtEl>
                                          <p:spTgt spid="22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3"/>
                                        </p:tgtEl>
                                        <p:attrNameLst>
                                          <p:attrName>style.visibility</p:attrName>
                                        </p:attrNameLst>
                                      </p:cBhvr>
                                      <p:to>
                                        <p:strVal val="visible"/>
                                      </p:to>
                                    </p:set>
                                    <p:animEffect filter="fade" transition="in">
                                      <p:cBhvr>
                                        <p:cTn dur="1000"/>
                                        <p:tgtEl>
                                          <p:spTgt spid="13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19"/>
          <p:cNvSpPr txBox="1"/>
          <p:nvPr>
            <p:ph type="title"/>
          </p:nvPr>
        </p:nvSpPr>
        <p:spPr>
          <a:xfrm>
            <a:off x="311700" y="216425"/>
            <a:ext cx="4260300" cy="572700"/>
          </a:xfrm>
          <a:prstGeom prst="rect">
            <a:avLst/>
          </a:prstGeom>
        </p:spPr>
        <p:txBody>
          <a:bodyPr anchorCtr="0" anchor="t" bIns="91425" lIns="91425" spcFirstLastPara="1" rIns="91425" wrap="square" tIns="91425">
            <a:normAutofit/>
          </a:bodyPr>
          <a:lstStyle/>
          <a:p>
            <a:pPr indent="0" lvl="0" marL="0" marR="0" rtl="0" algn="l">
              <a:lnSpc>
                <a:spcPct val="115000"/>
              </a:lnSpc>
              <a:spcBef>
                <a:spcPts val="0"/>
              </a:spcBef>
              <a:spcAft>
                <a:spcPts val="1200"/>
              </a:spcAft>
              <a:buNone/>
            </a:pPr>
            <a:r>
              <a:rPr b="1" lang="en-GB" sz="1800">
                <a:solidFill>
                  <a:schemeClr val="dk2"/>
                </a:solidFill>
              </a:rPr>
              <a:t>Machine Learning: Dropout</a:t>
            </a:r>
            <a:endParaRPr b="1" sz="1800">
              <a:solidFill>
                <a:schemeClr val="dk2"/>
              </a:solidFill>
            </a:endParaRPr>
          </a:p>
        </p:txBody>
      </p:sp>
      <p:pic>
        <p:nvPicPr>
          <p:cNvPr id="236" name="Google Shape;236;p19"/>
          <p:cNvPicPr preferRelativeResize="0"/>
          <p:nvPr/>
        </p:nvPicPr>
        <p:blipFill>
          <a:blip r:embed="rId3">
            <a:alphaModFix/>
          </a:blip>
          <a:stretch>
            <a:fillRect/>
          </a:stretch>
        </p:blipFill>
        <p:spPr>
          <a:xfrm>
            <a:off x="1938238" y="872425"/>
            <a:ext cx="5267525" cy="2728951"/>
          </a:xfrm>
          <a:prstGeom prst="rect">
            <a:avLst/>
          </a:prstGeom>
          <a:noFill/>
          <a:ln>
            <a:noFill/>
          </a:ln>
        </p:spPr>
      </p:pic>
      <p:sp>
        <p:nvSpPr>
          <p:cNvPr id="237" name="Google Shape;237;p19"/>
          <p:cNvSpPr txBox="1"/>
          <p:nvPr/>
        </p:nvSpPr>
        <p:spPr>
          <a:xfrm>
            <a:off x="1938250" y="3751500"/>
            <a:ext cx="5267400" cy="877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900"/>
              <a:t>This schematic shows a neural net with two hidden layers. The network on the right is an example of applying dropout to the network on the left</a:t>
            </a:r>
            <a:endParaRPr sz="900"/>
          </a:p>
          <a:p>
            <a:pPr indent="0" lvl="0" marL="0" rtl="0" algn="l">
              <a:spcBef>
                <a:spcPts val="0"/>
              </a:spcBef>
              <a:spcAft>
                <a:spcPts val="0"/>
              </a:spcAft>
              <a:buNone/>
            </a:pPr>
            <a:r>
              <a:t/>
            </a:r>
            <a:endParaRPr sz="900"/>
          </a:p>
          <a:p>
            <a:pPr indent="0" lvl="0" marL="0" rtl="0" algn="l">
              <a:spcBef>
                <a:spcPts val="0"/>
              </a:spcBef>
              <a:spcAft>
                <a:spcPts val="0"/>
              </a:spcAft>
              <a:buNone/>
            </a:pPr>
            <a:r>
              <a:rPr lang="en-GB" sz="900"/>
              <a:t>Srivastava. N,  Hinton. G et al. 2014, Dropout: A Simple Way to Prevent Neural Networks from Overfitting</a:t>
            </a:r>
            <a:endParaRPr sz="9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20"/>
          <p:cNvSpPr txBox="1"/>
          <p:nvPr>
            <p:ph type="title"/>
          </p:nvPr>
        </p:nvSpPr>
        <p:spPr>
          <a:xfrm>
            <a:off x="311700" y="216425"/>
            <a:ext cx="4018800" cy="572700"/>
          </a:xfrm>
          <a:prstGeom prst="rect">
            <a:avLst/>
          </a:prstGeom>
        </p:spPr>
        <p:txBody>
          <a:bodyPr anchorCtr="0" anchor="t" bIns="91425" lIns="91425" spcFirstLastPara="1" rIns="91425" wrap="square" tIns="91425">
            <a:normAutofit/>
          </a:bodyPr>
          <a:lstStyle/>
          <a:p>
            <a:pPr indent="0" lvl="0" marL="0" marR="0" rtl="0" algn="l">
              <a:lnSpc>
                <a:spcPct val="115000"/>
              </a:lnSpc>
              <a:spcBef>
                <a:spcPts val="0"/>
              </a:spcBef>
              <a:spcAft>
                <a:spcPts val="1200"/>
              </a:spcAft>
              <a:buNone/>
            </a:pPr>
            <a:r>
              <a:rPr b="1" lang="en-GB" sz="1800">
                <a:solidFill>
                  <a:schemeClr val="dk2"/>
                </a:solidFill>
              </a:rPr>
              <a:t>Machine Learning: CNNs</a:t>
            </a:r>
            <a:endParaRPr b="1" sz="1800">
              <a:solidFill>
                <a:schemeClr val="dk2"/>
              </a:solidFill>
            </a:endParaRPr>
          </a:p>
        </p:txBody>
      </p:sp>
      <p:sp>
        <p:nvSpPr>
          <p:cNvPr id="243" name="Google Shape;243;p20"/>
          <p:cNvSpPr txBox="1"/>
          <p:nvPr>
            <p:ph idx="1" type="body"/>
          </p:nvPr>
        </p:nvSpPr>
        <p:spPr>
          <a:xfrm>
            <a:off x="273600" y="789125"/>
            <a:ext cx="4095000" cy="4164600"/>
          </a:xfrm>
          <a:prstGeom prst="rect">
            <a:avLst/>
          </a:prstGeom>
        </p:spPr>
        <p:txBody>
          <a:bodyPr anchorCtr="0" anchor="t" bIns="91425" lIns="91425" spcFirstLastPara="1" rIns="91425" wrap="square" tIns="91425">
            <a:normAutofit lnSpcReduction="20000"/>
          </a:bodyPr>
          <a:lstStyle/>
          <a:p>
            <a:pPr indent="-342900" lvl="0" marL="457200" rtl="0" algn="l">
              <a:spcBef>
                <a:spcPts val="0"/>
              </a:spcBef>
              <a:spcAft>
                <a:spcPts val="0"/>
              </a:spcAft>
              <a:buSzPts val="1800"/>
              <a:buChar char="●"/>
            </a:pPr>
            <a:r>
              <a:rPr lang="en-GB"/>
              <a:t>CNNs are often used for image classification.</a:t>
            </a:r>
            <a:endParaRPr/>
          </a:p>
          <a:p>
            <a:pPr indent="-342900" lvl="0" marL="457200" rtl="0" algn="l">
              <a:spcBef>
                <a:spcPts val="0"/>
              </a:spcBef>
              <a:spcAft>
                <a:spcPts val="0"/>
              </a:spcAft>
              <a:buSzPts val="1800"/>
              <a:buChar char="●"/>
            </a:pPr>
            <a:r>
              <a:rPr lang="en-GB"/>
              <a:t>Neurons are replaced by kernels, or filters.</a:t>
            </a:r>
            <a:endParaRPr/>
          </a:p>
          <a:p>
            <a:pPr indent="-342900" lvl="0" marL="457200" rtl="0" algn="l">
              <a:spcBef>
                <a:spcPts val="0"/>
              </a:spcBef>
              <a:spcAft>
                <a:spcPts val="0"/>
              </a:spcAft>
              <a:buSzPts val="1800"/>
              <a:buChar char="●"/>
            </a:pPr>
            <a:r>
              <a:rPr lang="en-GB"/>
              <a:t>ReLu activation is then applied</a:t>
            </a:r>
            <a:endParaRPr/>
          </a:p>
          <a:p>
            <a:pPr indent="0" lvl="0" marL="457200" rtl="0" algn="ctr">
              <a:spcBef>
                <a:spcPts val="1200"/>
              </a:spcBef>
              <a:spcAft>
                <a:spcPts val="0"/>
              </a:spcAft>
              <a:buNone/>
            </a:pPr>
            <a:r>
              <a:rPr lang="en-GB"/>
              <a:t>f(x) = max(0,x).</a:t>
            </a:r>
            <a:endParaRPr/>
          </a:p>
          <a:p>
            <a:pPr indent="-342900" lvl="0" marL="457200" rtl="0" algn="l">
              <a:spcBef>
                <a:spcPts val="1200"/>
              </a:spcBef>
              <a:spcAft>
                <a:spcPts val="0"/>
              </a:spcAft>
              <a:buSzPts val="1800"/>
              <a:buChar char="●"/>
            </a:pPr>
            <a:r>
              <a:rPr lang="en-GB"/>
              <a:t>This produces a feature map to be sent to the next layer.</a:t>
            </a:r>
            <a:endParaRPr/>
          </a:p>
          <a:p>
            <a:pPr indent="-342900" lvl="0" marL="457200" rtl="0" algn="l">
              <a:spcBef>
                <a:spcPts val="0"/>
              </a:spcBef>
              <a:spcAft>
                <a:spcPts val="0"/>
              </a:spcAft>
              <a:buSzPts val="1800"/>
              <a:buChar char="●"/>
            </a:pPr>
            <a:r>
              <a:rPr lang="en-GB"/>
              <a:t>Padding prevents corner pixels being lost.</a:t>
            </a:r>
            <a:endParaRPr/>
          </a:p>
          <a:p>
            <a:pPr indent="-342900" lvl="0" marL="457200" rtl="0" algn="l">
              <a:spcBef>
                <a:spcPts val="0"/>
              </a:spcBef>
              <a:spcAft>
                <a:spcPts val="0"/>
              </a:spcAft>
              <a:buSzPts val="1800"/>
              <a:buChar char="●"/>
            </a:pPr>
            <a:r>
              <a:rPr lang="en-GB"/>
              <a:t>Stride defines how much the receptive field moves between activations.</a:t>
            </a:r>
            <a:endParaRPr/>
          </a:p>
        </p:txBody>
      </p:sp>
      <p:pic>
        <p:nvPicPr>
          <p:cNvPr id="244" name="Google Shape;244;p20"/>
          <p:cNvPicPr preferRelativeResize="0"/>
          <p:nvPr/>
        </p:nvPicPr>
        <p:blipFill>
          <a:blip r:embed="rId3">
            <a:alphaModFix/>
          </a:blip>
          <a:stretch>
            <a:fillRect/>
          </a:stretch>
        </p:blipFill>
        <p:spPr>
          <a:xfrm>
            <a:off x="4515702" y="789125"/>
            <a:ext cx="3757300" cy="1515050"/>
          </a:xfrm>
          <a:prstGeom prst="rect">
            <a:avLst/>
          </a:prstGeom>
          <a:noFill/>
          <a:ln>
            <a:noFill/>
          </a:ln>
        </p:spPr>
      </p:pic>
      <p:sp>
        <p:nvSpPr>
          <p:cNvPr id="245" name="Google Shape;245;p20"/>
          <p:cNvSpPr txBox="1"/>
          <p:nvPr/>
        </p:nvSpPr>
        <p:spPr>
          <a:xfrm>
            <a:off x="4495800" y="4345975"/>
            <a:ext cx="3797100" cy="515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GB" sz="1000">
                <a:uFill>
                  <a:noFill/>
                </a:uFill>
                <a:hlinkClick r:id="rId4"/>
              </a:rPr>
              <a:t>https://towardsdatascience.com/the-most-intuitive-and-easiest-guide-for-convolutional-neural-network-3607be47480</a:t>
            </a:r>
            <a:endParaRPr sz="1000"/>
          </a:p>
        </p:txBody>
      </p:sp>
      <p:pic>
        <p:nvPicPr>
          <p:cNvPr id="246" name="Google Shape;246;p20"/>
          <p:cNvPicPr preferRelativeResize="0"/>
          <p:nvPr/>
        </p:nvPicPr>
        <p:blipFill rotWithShape="1">
          <a:blip r:embed="rId5">
            <a:alphaModFix/>
          </a:blip>
          <a:srcRect b="0" l="0" r="77520" t="0"/>
          <a:stretch/>
        </p:blipFill>
        <p:spPr>
          <a:xfrm>
            <a:off x="4515700" y="2428900"/>
            <a:ext cx="1703875" cy="1772325"/>
          </a:xfrm>
          <a:prstGeom prst="rect">
            <a:avLst/>
          </a:prstGeom>
          <a:noFill/>
          <a:ln>
            <a:noFill/>
          </a:ln>
        </p:spPr>
      </p:pic>
      <p:pic>
        <p:nvPicPr>
          <p:cNvPr id="247" name="Google Shape;247;p20"/>
          <p:cNvPicPr preferRelativeResize="0"/>
          <p:nvPr/>
        </p:nvPicPr>
        <p:blipFill rotWithShape="1">
          <a:blip r:embed="rId5">
            <a:alphaModFix/>
          </a:blip>
          <a:srcRect b="0" l="48917" r="26911" t="0"/>
          <a:stretch/>
        </p:blipFill>
        <p:spPr>
          <a:xfrm>
            <a:off x="6520258" y="2428900"/>
            <a:ext cx="1752743" cy="17723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21"/>
          <p:cNvSpPr txBox="1"/>
          <p:nvPr>
            <p:ph type="title"/>
          </p:nvPr>
        </p:nvSpPr>
        <p:spPr>
          <a:xfrm>
            <a:off x="311700" y="216425"/>
            <a:ext cx="4260300" cy="572700"/>
          </a:xfrm>
          <a:prstGeom prst="rect">
            <a:avLst/>
          </a:prstGeom>
        </p:spPr>
        <p:txBody>
          <a:bodyPr anchorCtr="0" anchor="t" bIns="91425" lIns="91425" spcFirstLastPara="1" rIns="91425" wrap="square" tIns="91425">
            <a:normAutofit/>
          </a:bodyPr>
          <a:lstStyle/>
          <a:p>
            <a:pPr indent="0" lvl="0" marL="0" marR="0" rtl="0" algn="l">
              <a:lnSpc>
                <a:spcPct val="115000"/>
              </a:lnSpc>
              <a:spcBef>
                <a:spcPts val="0"/>
              </a:spcBef>
              <a:spcAft>
                <a:spcPts val="1200"/>
              </a:spcAft>
              <a:buNone/>
            </a:pPr>
            <a:r>
              <a:rPr b="1" lang="en-GB" sz="1800">
                <a:solidFill>
                  <a:schemeClr val="dk2"/>
                </a:solidFill>
              </a:rPr>
              <a:t>Machine Learning: CNNs</a:t>
            </a:r>
            <a:endParaRPr b="1" sz="1800">
              <a:solidFill>
                <a:schemeClr val="dk2"/>
              </a:solidFill>
            </a:endParaRPr>
          </a:p>
        </p:txBody>
      </p:sp>
      <p:pic>
        <p:nvPicPr>
          <p:cNvPr id="253" name="Google Shape;253;p21"/>
          <p:cNvPicPr preferRelativeResize="0"/>
          <p:nvPr/>
        </p:nvPicPr>
        <p:blipFill rotWithShape="1">
          <a:blip r:embed="rId3">
            <a:alphaModFix/>
          </a:blip>
          <a:srcRect b="30468" l="0" r="0" t="0"/>
          <a:stretch/>
        </p:blipFill>
        <p:spPr>
          <a:xfrm>
            <a:off x="336463" y="1376750"/>
            <a:ext cx="8555624" cy="2389990"/>
          </a:xfrm>
          <a:prstGeom prst="rect">
            <a:avLst/>
          </a:prstGeom>
          <a:noFill/>
          <a:ln>
            <a:noFill/>
          </a:ln>
        </p:spPr>
      </p:pic>
      <p:sp>
        <p:nvSpPr>
          <p:cNvPr id="254" name="Google Shape;254;p21"/>
          <p:cNvSpPr txBox="1"/>
          <p:nvPr/>
        </p:nvSpPr>
        <p:spPr>
          <a:xfrm>
            <a:off x="311700" y="3930725"/>
            <a:ext cx="85557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900"/>
              <a:t>A typical CNN architecture of stacked convolutional and ReLu with pooling layers followed by a fully connected dense layer and activation function.</a:t>
            </a:r>
            <a:endParaRPr sz="900"/>
          </a:p>
          <a:p>
            <a:pPr indent="0" lvl="0" marL="0" rtl="0" algn="l">
              <a:spcBef>
                <a:spcPts val="0"/>
              </a:spcBef>
              <a:spcAft>
                <a:spcPts val="0"/>
              </a:spcAft>
              <a:buNone/>
            </a:pPr>
            <a:r>
              <a:rPr lang="en-GB" sz="900"/>
              <a:t>O'Shea, Keiron; Nash, Ryan, 2015,  An Introduction to Convolutional Neural Networks</a:t>
            </a:r>
            <a:endParaRPr sz="900"/>
          </a:p>
          <a:p>
            <a:pPr indent="0" lvl="0" marL="0" rtl="0" algn="l">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